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handoutMasterIdLst>
    <p:handoutMasterId r:id="rId42"/>
  </p:handoutMasterIdLst>
  <p:sldIdLst>
    <p:sldId id="289" r:id="rId2"/>
    <p:sldId id="369" r:id="rId3"/>
    <p:sldId id="385" r:id="rId4"/>
    <p:sldId id="356" r:id="rId5"/>
    <p:sldId id="392" r:id="rId6"/>
    <p:sldId id="334" r:id="rId7"/>
    <p:sldId id="411" r:id="rId8"/>
    <p:sldId id="406" r:id="rId9"/>
    <p:sldId id="400" r:id="rId10"/>
    <p:sldId id="335" r:id="rId11"/>
    <p:sldId id="333" r:id="rId12"/>
    <p:sldId id="412" r:id="rId13"/>
    <p:sldId id="360" r:id="rId14"/>
    <p:sldId id="408" r:id="rId15"/>
    <p:sldId id="409" r:id="rId16"/>
    <p:sldId id="402" r:id="rId17"/>
    <p:sldId id="374" r:id="rId18"/>
    <p:sldId id="361" r:id="rId19"/>
    <p:sldId id="377" r:id="rId20"/>
    <p:sldId id="336" r:id="rId21"/>
    <p:sldId id="312" r:id="rId22"/>
    <p:sldId id="395" r:id="rId23"/>
    <p:sldId id="338" r:id="rId24"/>
    <p:sldId id="362" r:id="rId25"/>
    <p:sldId id="403" r:id="rId26"/>
    <p:sldId id="347" r:id="rId27"/>
    <p:sldId id="397" r:id="rId28"/>
    <p:sldId id="382" r:id="rId29"/>
    <p:sldId id="399" r:id="rId30"/>
    <p:sldId id="413" r:id="rId31"/>
    <p:sldId id="414" r:id="rId32"/>
    <p:sldId id="365" r:id="rId33"/>
    <p:sldId id="367" r:id="rId34"/>
    <p:sldId id="354" r:id="rId35"/>
    <p:sldId id="404" r:id="rId36"/>
    <p:sldId id="415" r:id="rId37"/>
    <p:sldId id="416" r:id="rId38"/>
    <p:sldId id="405" r:id="rId39"/>
    <p:sldId id="286" r:id="rId4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ECC53"/>
    <a:srgbClr val="3F3C3C"/>
    <a:srgbClr val="B6CB5C"/>
    <a:srgbClr val="5DC5EA"/>
    <a:srgbClr val="E8E8E8"/>
    <a:srgbClr val="E4E4E4"/>
    <a:srgbClr val="E2E2E2"/>
    <a:srgbClr val="D4DDEA"/>
    <a:srgbClr val="D40058"/>
    <a:srgbClr val="84C3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34587" autoAdjust="0"/>
    <p:restoredTop sz="73434" autoAdjust="0"/>
  </p:normalViewPr>
  <p:slideViewPr>
    <p:cSldViewPr>
      <p:cViewPr varScale="1">
        <p:scale>
          <a:sx n="81" d="100"/>
          <a:sy n="81" d="100"/>
        </p:scale>
        <p:origin x="660" y="64"/>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p:cViewPr varScale="1">
        <p:scale>
          <a:sx n="101" d="100"/>
          <a:sy n="101" d="100"/>
        </p:scale>
        <p:origin x="-3576"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487972826926045E-2"/>
          <c:y val="0.11880711223461494"/>
          <c:w val="0.667270032422418"/>
          <c:h val="0.77289744421860507"/>
        </c:manualLayout>
      </c:layout>
      <c:lineChart>
        <c:grouping val="standard"/>
        <c:varyColors val="0"/>
        <c:ser>
          <c:idx val="0"/>
          <c:order val="0"/>
          <c:tx>
            <c:strRef>
              <c:f>Data!$B$4</c:f>
              <c:strCache>
                <c:ptCount val="1"/>
                <c:pt idx="0">
                  <c:v>Provisioning assignments received</c:v>
                </c:pt>
              </c:strCache>
            </c:strRef>
          </c:tx>
          <c:cat>
            <c:strRef>
              <c:f>Data!$C$3:$AQ$3</c:f>
              <c:strCache>
                <c:ptCount val="41"/>
                <c:pt idx="0">
                  <c:v>Jan</c:v>
                </c:pt>
                <c:pt idx="1">
                  <c:v>Feb</c:v>
                </c:pt>
                <c:pt idx="2">
                  <c:v>Mar</c:v>
                </c:pt>
                <c:pt idx="3">
                  <c:v>Apr</c:v>
                </c:pt>
                <c:pt idx="4">
                  <c:v>May</c:v>
                </c:pt>
                <c:pt idx="5">
                  <c:v>Jun</c:v>
                </c:pt>
                <c:pt idx="6">
                  <c:v>Jul</c:v>
                </c:pt>
                <c:pt idx="7">
                  <c:v>Aug</c:v>
                </c:pt>
                <c:pt idx="8">
                  <c:v>Sep</c:v>
                </c:pt>
                <c:pt idx="9">
                  <c:v>Oct</c:v>
                </c:pt>
                <c:pt idx="10">
                  <c:v>Nov</c:v>
                </c:pt>
                <c:pt idx="11">
                  <c:v>Dec</c:v>
                </c:pt>
                <c:pt idx="12">
                  <c:v>Jan</c:v>
                </c:pt>
                <c:pt idx="13">
                  <c:v>Feb</c:v>
                </c:pt>
                <c:pt idx="14">
                  <c:v>Mar</c:v>
                </c:pt>
                <c:pt idx="15">
                  <c:v>Apr</c:v>
                </c:pt>
                <c:pt idx="16">
                  <c:v>May</c:v>
                </c:pt>
                <c:pt idx="17">
                  <c:v>Jun</c:v>
                </c:pt>
                <c:pt idx="18">
                  <c:v>Jul</c:v>
                </c:pt>
                <c:pt idx="19">
                  <c:v>Aug</c:v>
                </c:pt>
                <c:pt idx="20">
                  <c:v>Sep</c:v>
                </c:pt>
                <c:pt idx="21">
                  <c:v>Oct</c:v>
                </c:pt>
                <c:pt idx="22">
                  <c:v>Nov</c:v>
                </c:pt>
                <c:pt idx="23">
                  <c:v>Dec</c:v>
                </c:pt>
                <c:pt idx="24">
                  <c:v>Jan</c:v>
                </c:pt>
                <c:pt idx="25">
                  <c:v>Feb</c:v>
                </c:pt>
                <c:pt idx="26">
                  <c:v>Mar</c:v>
                </c:pt>
                <c:pt idx="27">
                  <c:v>Apr</c:v>
                </c:pt>
                <c:pt idx="28">
                  <c:v>May</c:v>
                </c:pt>
                <c:pt idx="29">
                  <c:v>Jun</c:v>
                </c:pt>
                <c:pt idx="30">
                  <c:v>Jul</c:v>
                </c:pt>
                <c:pt idx="31">
                  <c:v>Aug</c:v>
                </c:pt>
                <c:pt idx="32">
                  <c:v>Sep</c:v>
                </c:pt>
                <c:pt idx="33">
                  <c:v>Oct</c:v>
                </c:pt>
                <c:pt idx="34">
                  <c:v>Nov</c:v>
                </c:pt>
                <c:pt idx="35">
                  <c:v>Dec</c:v>
                </c:pt>
                <c:pt idx="36">
                  <c:v>Jan</c:v>
                </c:pt>
                <c:pt idx="37">
                  <c:v>Feb</c:v>
                </c:pt>
                <c:pt idx="38">
                  <c:v>Mar</c:v>
                </c:pt>
                <c:pt idx="39">
                  <c:v>Apr</c:v>
                </c:pt>
                <c:pt idx="40">
                  <c:v>May</c:v>
                </c:pt>
              </c:strCache>
            </c:strRef>
          </c:cat>
          <c:val>
            <c:numRef>
              <c:f>Data!$C$4:$AQ$4</c:f>
              <c:numCache>
                <c:formatCode>General</c:formatCode>
                <c:ptCount val="41"/>
                <c:pt idx="0">
                  <c:v>142</c:v>
                </c:pt>
                <c:pt idx="1">
                  <c:v>85</c:v>
                </c:pt>
                <c:pt idx="2">
                  <c:v>126</c:v>
                </c:pt>
                <c:pt idx="3">
                  <c:v>175</c:v>
                </c:pt>
                <c:pt idx="4">
                  <c:v>205</c:v>
                </c:pt>
                <c:pt idx="5">
                  <c:v>130</c:v>
                </c:pt>
                <c:pt idx="6">
                  <c:v>148</c:v>
                </c:pt>
                <c:pt idx="7">
                  <c:v>151</c:v>
                </c:pt>
                <c:pt idx="8">
                  <c:v>104</c:v>
                </c:pt>
                <c:pt idx="9">
                  <c:v>157</c:v>
                </c:pt>
                <c:pt idx="10">
                  <c:v>168</c:v>
                </c:pt>
                <c:pt idx="11">
                  <c:v>118</c:v>
                </c:pt>
                <c:pt idx="12">
                  <c:v>122</c:v>
                </c:pt>
                <c:pt idx="13">
                  <c:v>104</c:v>
                </c:pt>
                <c:pt idx="14">
                  <c:v>106</c:v>
                </c:pt>
                <c:pt idx="15">
                  <c:v>84</c:v>
                </c:pt>
                <c:pt idx="16">
                  <c:v>69</c:v>
                </c:pt>
                <c:pt idx="17">
                  <c:v>79</c:v>
                </c:pt>
                <c:pt idx="18">
                  <c:v>96</c:v>
                </c:pt>
                <c:pt idx="19">
                  <c:v>63</c:v>
                </c:pt>
                <c:pt idx="20">
                  <c:v>97</c:v>
                </c:pt>
                <c:pt idx="21">
                  <c:v>63</c:v>
                </c:pt>
                <c:pt idx="22">
                  <c:v>62</c:v>
                </c:pt>
                <c:pt idx="23">
                  <c:v>45</c:v>
                </c:pt>
                <c:pt idx="24">
                  <c:v>66</c:v>
                </c:pt>
                <c:pt idx="25">
                  <c:v>79</c:v>
                </c:pt>
                <c:pt idx="26">
                  <c:v>77</c:v>
                </c:pt>
                <c:pt idx="27">
                  <c:v>81</c:v>
                </c:pt>
                <c:pt idx="28">
                  <c:v>80</c:v>
                </c:pt>
                <c:pt idx="29">
                  <c:v>95</c:v>
                </c:pt>
                <c:pt idx="30">
                  <c:v>87</c:v>
                </c:pt>
                <c:pt idx="31">
                  <c:v>47</c:v>
                </c:pt>
                <c:pt idx="32">
                  <c:v>56</c:v>
                </c:pt>
                <c:pt idx="33">
                  <c:v>47</c:v>
                </c:pt>
                <c:pt idx="34">
                  <c:v>22</c:v>
                </c:pt>
                <c:pt idx="35">
                  <c:v>21</c:v>
                </c:pt>
                <c:pt idx="36">
                  <c:v>38</c:v>
                </c:pt>
                <c:pt idx="37">
                  <c:v>41</c:v>
                </c:pt>
                <c:pt idx="38">
                  <c:v>36</c:v>
                </c:pt>
                <c:pt idx="39">
                  <c:v>51</c:v>
                </c:pt>
                <c:pt idx="40">
                  <c:v>32</c:v>
                </c:pt>
              </c:numCache>
            </c:numRef>
          </c:val>
          <c:smooth val="0"/>
          <c:extLst>
            <c:ext xmlns:c16="http://schemas.microsoft.com/office/drawing/2014/chart" uri="{C3380CC4-5D6E-409C-BE32-E72D297353CC}">
              <c16:uniqueId val="{00000000-86C3-4252-A068-798DBE8B47F2}"/>
            </c:ext>
          </c:extLst>
        </c:ser>
        <c:ser>
          <c:idx val="1"/>
          <c:order val="1"/>
          <c:tx>
            <c:strRef>
              <c:f>Data!$B$5</c:f>
              <c:strCache>
                <c:ptCount val="1"/>
                <c:pt idx="0">
                  <c:v>Rolling 3 month average</c:v>
                </c:pt>
              </c:strCache>
            </c:strRef>
          </c:tx>
          <c:cat>
            <c:strRef>
              <c:f>Data!$C$3:$AQ$3</c:f>
              <c:strCache>
                <c:ptCount val="41"/>
                <c:pt idx="0">
                  <c:v>Jan</c:v>
                </c:pt>
                <c:pt idx="1">
                  <c:v>Feb</c:v>
                </c:pt>
                <c:pt idx="2">
                  <c:v>Mar</c:v>
                </c:pt>
                <c:pt idx="3">
                  <c:v>Apr</c:v>
                </c:pt>
                <c:pt idx="4">
                  <c:v>May</c:v>
                </c:pt>
                <c:pt idx="5">
                  <c:v>Jun</c:v>
                </c:pt>
                <c:pt idx="6">
                  <c:v>Jul</c:v>
                </c:pt>
                <c:pt idx="7">
                  <c:v>Aug</c:v>
                </c:pt>
                <c:pt idx="8">
                  <c:v>Sep</c:v>
                </c:pt>
                <c:pt idx="9">
                  <c:v>Oct</c:v>
                </c:pt>
                <c:pt idx="10">
                  <c:v>Nov</c:v>
                </c:pt>
                <c:pt idx="11">
                  <c:v>Dec</c:v>
                </c:pt>
                <c:pt idx="12">
                  <c:v>Jan</c:v>
                </c:pt>
                <c:pt idx="13">
                  <c:v>Feb</c:v>
                </c:pt>
                <c:pt idx="14">
                  <c:v>Mar</c:v>
                </c:pt>
                <c:pt idx="15">
                  <c:v>Apr</c:v>
                </c:pt>
                <c:pt idx="16">
                  <c:v>May</c:v>
                </c:pt>
                <c:pt idx="17">
                  <c:v>Jun</c:v>
                </c:pt>
                <c:pt idx="18">
                  <c:v>Jul</c:v>
                </c:pt>
                <c:pt idx="19">
                  <c:v>Aug</c:v>
                </c:pt>
                <c:pt idx="20">
                  <c:v>Sep</c:v>
                </c:pt>
                <c:pt idx="21">
                  <c:v>Oct</c:v>
                </c:pt>
                <c:pt idx="22">
                  <c:v>Nov</c:v>
                </c:pt>
                <c:pt idx="23">
                  <c:v>Dec</c:v>
                </c:pt>
                <c:pt idx="24">
                  <c:v>Jan</c:v>
                </c:pt>
                <c:pt idx="25">
                  <c:v>Feb</c:v>
                </c:pt>
                <c:pt idx="26">
                  <c:v>Mar</c:v>
                </c:pt>
                <c:pt idx="27">
                  <c:v>Apr</c:v>
                </c:pt>
                <c:pt idx="28">
                  <c:v>May</c:v>
                </c:pt>
                <c:pt idx="29">
                  <c:v>Jun</c:v>
                </c:pt>
                <c:pt idx="30">
                  <c:v>Jul</c:v>
                </c:pt>
                <c:pt idx="31">
                  <c:v>Aug</c:v>
                </c:pt>
                <c:pt idx="32">
                  <c:v>Sep</c:v>
                </c:pt>
                <c:pt idx="33">
                  <c:v>Oct</c:v>
                </c:pt>
                <c:pt idx="34">
                  <c:v>Nov</c:v>
                </c:pt>
                <c:pt idx="35">
                  <c:v>Dec</c:v>
                </c:pt>
                <c:pt idx="36">
                  <c:v>Jan</c:v>
                </c:pt>
                <c:pt idx="37">
                  <c:v>Feb</c:v>
                </c:pt>
                <c:pt idx="38">
                  <c:v>Mar</c:v>
                </c:pt>
                <c:pt idx="39">
                  <c:v>Apr</c:v>
                </c:pt>
                <c:pt idx="40">
                  <c:v>May</c:v>
                </c:pt>
              </c:strCache>
            </c:strRef>
          </c:cat>
          <c:val>
            <c:numRef>
              <c:f>Data!$C$5:$AQ$5</c:f>
              <c:numCache>
                <c:formatCode>General</c:formatCode>
                <c:ptCount val="41"/>
                <c:pt idx="1">
                  <c:v>117.66666666666667</c:v>
                </c:pt>
                <c:pt idx="2">
                  <c:v>128.66666666666666</c:v>
                </c:pt>
                <c:pt idx="3">
                  <c:v>168.66666666666666</c:v>
                </c:pt>
                <c:pt idx="4">
                  <c:v>170</c:v>
                </c:pt>
                <c:pt idx="5">
                  <c:v>161</c:v>
                </c:pt>
                <c:pt idx="6">
                  <c:v>143</c:v>
                </c:pt>
                <c:pt idx="7">
                  <c:v>134.33333333333334</c:v>
                </c:pt>
                <c:pt idx="8">
                  <c:v>137.33333333333334</c:v>
                </c:pt>
                <c:pt idx="9">
                  <c:v>143</c:v>
                </c:pt>
                <c:pt idx="10">
                  <c:v>147.66666666666666</c:v>
                </c:pt>
                <c:pt idx="11">
                  <c:v>136</c:v>
                </c:pt>
                <c:pt idx="12">
                  <c:v>114.66666666666667</c:v>
                </c:pt>
                <c:pt idx="13">
                  <c:v>110.66666666666667</c:v>
                </c:pt>
                <c:pt idx="14">
                  <c:v>98</c:v>
                </c:pt>
                <c:pt idx="15">
                  <c:v>86.333333333333329</c:v>
                </c:pt>
                <c:pt idx="16">
                  <c:v>77.333333333333329</c:v>
                </c:pt>
                <c:pt idx="17">
                  <c:v>81.333333333333329</c:v>
                </c:pt>
                <c:pt idx="18">
                  <c:v>79.333333333333329</c:v>
                </c:pt>
                <c:pt idx="19">
                  <c:v>85.333333333333329</c:v>
                </c:pt>
                <c:pt idx="20">
                  <c:v>74.333333333333329</c:v>
                </c:pt>
                <c:pt idx="21">
                  <c:v>74</c:v>
                </c:pt>
                <c:pt idx="22">
                  <c:v>56.666666666666664</c:v>
                </c:pt>
                <c:pt idx="23">
                  <c:v>57.666666666666664</c:v>
                </c:pt>
                <c:pt idx="24">
                  <c:v>63.333333333333336</c:v>
                </c:pt>
                <c:pt idx="25">
                  <c:v>74</c:v>
                </c:pt>
                <c:pt idx="26">
                  <c:v>79</c:v>
                </c:pt>
                <c:pt idx="27">
                  <c:v>79.333333333333329</c:v>
                </c:pt>
                <c:pt idx="28">
                  <c:v>85.333333333333329</c:v>
                </c:pt>
                <c:pt idx="29">
                  <c:v>87.333333333333329</c:v>
                </c:pt>
                <c:pt idx="30">
                  <c:v>76.333333333333329</c:v>
                </c:pt>
                <c:pt idx="31">
                  <c:v>63.333333333333336</c:v>
                </c:pt>
                <c:pt idx="32">
                  <c:v>50</c:v>
                </c:pt>
                <c:pt idx="33">
                  <c:v>41.666666666666664</c:v>
                </c:pt>
                <c:pt idx="34">
                  <c:v>30</c:v>
                </c:pt>
                <c:pt idx="35">
                  <c:v>27</c:v>
                </c:pt>
                <c:pt idx="36">
                  <c:v>33.333333333333336</c:v>
                </c:pt>
                <c:pt idx="37">
                  <c:v>38.333333333333336</c:v>
                </c:pt>
                <c:pt idx="38">
                  <c:v>42.666666666666664</c:v>
                </c:pt>
                <c:pt idx="39">
                  <c:v>39.666666666666664</c:v>
                </c:pt>
              </c:numCache>
            </c:numRef>
          </c:val>
          <c:smooth val="0"/>
          <c:extLst>
            <c:ext xmlns:c16="http://schemas.microsoft.com/office/drawing/2014/chart" uri="{C3380CC4-5D6E-409C-BE32-E72D297353CC}">
              <c16:uniqueId val="{00000001-86C3-4252-A068-798DBE8B47F2}"/>
            </c:ext>
          </c:extLst>
        </c:ser>
        <c:dLbls>
          <c:showLegendKey val="0"/>
          <c:showVal val="0"/>
          <c:showCatName val="0"/>
          <c:showSerName val="0"/>
          <c:showPercent val="0"/>
          <c:showBubbleSize val="0"/>
        </c:dLbls>
        <c:marker val="1"/>
        <c:smooth val="0"/>
        <c:axId val="495449256"/>
        <c:axId val="495449648"/>
      </c:lineChart>
      <c:catAx>
        <c:axId val="495449256"/>
        <c:scaling>
          <c:orientation val="minMax"/>
        </c:scaling>
        <c:delete val="0"/>
        <c:axPos val="b"/>
        <c:numFmt formatCode="mmm\-yy" sourceLinked="0"/>
        <c:majorTickMark val="out"/>
        <c:minorTickMark val="none"/>
        <c:tickLblPos val="nextTo"/>
        <c:crossAx val="495449648"/>
        <c:crosses val="autoZero"/>
        <c:auto val="1"/>
        <c:lblAlgn val="ctr"/>
        <c:lblOffset val="100"/>
        <c:noMultiLvlLbl val="1"/>
      </c:catAx>
      <c:valAx>
        <c:axId val="495449648"/>
        <c:scaling>
          <c:orientation val="minMax"/>
        </c:scaling>
        <c:delete val="0"/>
        <c:axPos val="l"/>
        <c:majorGridlines/>
        <c:numFmt formatCode="General" sourceLinked="1"/>
        <c:majorTickMark val="out"/>
        <c:minorTickMark val="none"/>
        <c:tickLblPos val="nextTo"/>
        <c:crossAx val="495449256"/>
        <c:crosses val="autoZero"/>
        <c:crossBetween val="between"/>
      </c:valAx>
    </c:plotArea>
    <c:legend>
      <c:legendPos val="r"/>
      <c:overlay val="0"/>
    </c:legend>
    <c:plotVisOnly val="1"/>
    <c:dispBlanksAs val="gap"/>
    <c:showDLblsOverMax val="0"/>
  </c:chart>
  <c:externalData r:id="rId1">
    <c:autoUpdate val="0"/>
  </c:externalData>
  <c:userShapes r:id="rId2"/>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7AE5FC-C6BF-4171-87E3-A58A1B0CD6B6}" type="doc">
      <dgm:prSet loTypeId="urn:microsoft.com/office/officeart/2005/8/layout/hierarchy6" loCatId="hierarchy" qsTypeId="urn:microsoft.com/office/officeart/2005/8/quickstyle/simple1" qsCatId="simple" csTypeId="urn:microsoft.com/office/officeart/2005/8/colors/accent1_2" csCatId="accent1" phldr="1"/>
      <dgm:spPr/>
      <dgm:t>
        <a:bodyPr/>
        <a:lstStyle/>
        <a:p>
          <a:endParaRPr lang="en-GB"/>
        </a:p>
      </dgm:t>
    </dgm:pt>
    <dgm:pt modelId="{D8BE7AE5-BB48-449C-90C6-781D0E48196D}">
      <dgm:prSet phldrT="[Text]"/>
      <dgm:spPr/>
      <dgm:t>
        <a:bodyPr/>
        <a:lstStyle/>
        <a:p>
          <a:r>
            <a:rPr lang="en-GB" b="1" dirty="0">
              <a:solidFill>
                <a:schemeClr val="tx1"/>
              </a:solidFill>
            </a:rPr>
            <a:t>Information Systems</a:t>
          </a:r>
        </a:p>
      </dgm:t>
    </dgm:pt>
    <dgm:pt modelId="{023126C3-B25B-475E-AF5F-7F9A58566ECF}" type="parTrans" cxnId="{4879242C-8E5B-49EE-8243-7F6B8B8EBF01}">
      <dgm:prSet/>
      <dgm:spPr/>
      <dgm:t>
        <a:bodyPr/>
        <a:lstStyle/>
        <a:p>
          <a:endParaRPr lang="en-GB" b="1">
            <a:solidFill>
              <a:schemeClr val="tx1"/>
            </a:solidFill>
          </a:endParaRPr>
        </a:p>
      </dgm:t>
    </dgm:pt>
    <dgm:pt modelId="{9F8C223D-EC88-440D-B9CA-A672E616F2EC}" type="sibTrans" cxnId="{4879242C-8E5B-49EE-8243-7F6B8B8EBF01}">
      <dgm:prSet/>
      <dgm:spPr/>
      <dgm:t>
        <a:bodyPr/>
        <a:lstStyle/>
        <a:p>
          <a:endParaRPr lang="en-GB" b="1">
            <a:solidFill>
              <a:schemeClr val="tx1"/>
            </a:solidFill>
          </a:endParaRPr>
        </a:p>
      </dgm:t>
    </dgm:pt>
    <dgm:pt modelId="{F1989EA1-D373-436F-B389-AAA7F59482DD}">
      <dgm:prSet phldrT="[Text]"/>
      <dgm:spPr/>
      <dgm:t>
        <a:bodyPr/>
        <a:lstStyle/>
        <a:p>
          <a:r>
            <a:rPr lang="en-GB" b="1" dirty="0">
              <a:solidFill>
                <a:schemeClr val="tx1"/>
              </a:solidFill>
            </a:rPr>
            <a:t>Software Development</a:t>
          </a:r>
        </a:p>
      </dgm:t>
    </dgm:pt>
    <dgm:pt modelId="{0E2DECDC-8959-4BD1-8B97-2752A2663733}" type="parTrans" cxnId="{0F467EB9-BA23-44FB-8700-A76C96891FA6}">
      <dgm:prSet/>
      <dgm:spPr/>
      <dgm:t>
        <a:bodyPr/>
        <a:lstStyle/>
        <a:p>
          <a:endParaRPr lang="en-GB" b="1">
            <a:solidFill>
              <a:schemeClr val="tx1"/>
            </a:solidFill>
          </a:endParaRPr>
        </a:p>
      </dgm:t>
    </dgm:pt>
    <dgm:pt modelId="{302C95FE-84E6-4C72-B8AB-CB4A963246B7}" type="sibTrans" cxnId="{0F467EB9-BA23-44FB-8700-A76C96891FA6}">
      <dgm:prSet/>
      <dgm:spPr/>
      <dgm:t>
        <a:bodyPr/>
        <a:lstStyle/>
        <a:p>
          <a:endParaRPr lang="en-GB" b="1">
            <a:solidFill>
              <a:schemeClr val="tx1"/>
            </a:solidFill>
          </a:endParaRPr>
        </a:p>
      </dgm:t>
    </dgm:pt>
    <dgm:pt modelId="{67E6F529-7A02-4F71-8B21-452187447269}">
      <dgm:prSet phldrT="[Text]"/>
      <dgm:spPr/>
      <dgm:t>
        <a:bodyPr/>
        <a:lstStyle/>
        <a:p>
          <a:r>
            <a:rPr lang="en-GB" b="1" dirty="0">
              <a:solidFill>
                <a:schemeClr val="tx1"/>
              </a:solidFill>
            </a:rPr>
            <a:t>Service Delivery</a:t>
          </a:r>
        </a:p>
      </dgm:t>
    </dgm:pt>
    <dgm:pt modelId="{8A860B21-127F-4C27-B50A-7C5014C47DF2}" type="parTrans" cxnId="{9FE57263-E969-4B0E-B082-C01E8A92BDAA}">
      <dgm:prSet/>
      <dgm:spPr/>
      <dgm:t>
        <a:bodyPr/>
        <a:lstStyle/>
        <a:p>
          <a:endParaRPr lang="en-GB" b="1">
            <a:solidFill>
              <a:schemeClr val="tx1"/>
            </a:solidFill>
          </a:endParaRPr>
        </a:p>
      </dgm:t>
    </dgm:pt>
    <dgm:pt modelId="{A9273EBC-11FC-496A-A431-478469640432}" type="sibTrans" cxnId="{9FE57263-E969-4B0E-B082-C01E8A92BDAA}">
      <dgm:prSet/>
      <dgm:spPr/>
      <dgm:t>
        <a:bodyPr/>
        <a:lstStyle/>
        <a:p>
          <a:endParaRPr lang="en-GB" b="1">
            <a:solidFill>
              <a:schemeClr val="tx1"/>
            </a:solidFill>
          </a:endParaRPr>
        </a:p>
      </dgm:t>
    </dgm:pt>
    <dgm:pt modelId="{FFDC2B1E-B0D1-4A73-AD32-A67378281EF6}">
      <dgm:prSet phldrT="[Text]"/>
      <dgm:spPr>
        <a:solidFill>
          <a:srgbClr val="92D050"/>
        </a:solidFill>
      </dgm:spPr>
      <dgm:t>
        <a:bodyPr/>
        <a:lstStyle/>
        <a:p>
          <a:r>
            <a:rPr lang="en-GB" b="1" dirty="0">
              <a:solidFill>
                <a:schemeClr val="tx1"/>
              </a:solidFill>
            </a:rPr>
            <a:t>Geospatial Systems</a:t>
          </a:r>
        </a:p>
      </dgm:t>
    </dgm:pt>
    <dgm:pt modelId="{DAE1E1D1-F74C-4D64-8712-00E012CEEF52}" type="parTrans" cxnId="{0FC0E31C-3EDA-4E98-ABD8-21996D0EAD32}">
      <dgm:prSet/>
      <dgm:spPr/>
      <dgm:t>
        <a:bodyPr/>
        <a:lstStyle/>
        <a:p>
          <a:endParaRPr lang="en-GB" b="1">
            <a:solidFill>
              <a:schemeClr val="tx1"/>
            </a:solidFill>
          </a:endParaRPr>
        </a:p>
      </dgm:t>
    </dgm:pt>
    <dgm:pt modelId="{17079610-1AAB-41D1-A408-A4387FF878A4}" type="sibTrans" cxnId="{0FC0E31C-3EDA-4E98-ABD8-21996D0EAD32}">
      <dgm:prSet/>
      <dgm:spPr/>
      <dgm:t>
        <a:bodyPr/>
        <a:lstStyle/>
        <a:p>
          <a:endParaRPr lang="en-GB" b="1">
            <a:solidFill>
              <a:schemeClr val="tx1"/>
            </a:solidFill>
          </a:endParaRPr>
        </a:p>
      </dgm:t>
    </dgm:pt>
    <dgm:pt modelId="{F20EC566-DC40-48E0-8A5C-C8DBBB9343CF}">
      <dgm:prSet phldrT="[Text]"/>
      <dgm:spPr>
        <a:solidFill>
          <a:srgbClr val="92D050"/>
        </a:solidFill>
      </dgm:spPr>
      <dgm:t>
        <a:bodyPr/>
        <a:lstStyle/>
        <a:p>
          <a:r>
            <a:rPr lang="en-GB" b="1" dirty="0">
              <a:solidFill>
                <a:schemeClr val="tx1"/>
              </a:solidFill>
            </a:rPr>
            <a:t>8 scrum Teams (80 people)</a:t>
          </a:r>
        </a:p>
      </dgm:t>
    </dgm:pt>
    <dgm:pt modelId="{4AB07771-CD30-4156-9CD6-E191559A6C48}" type="parTrans" cxnId="{57F8893D-535B-4446-A5A4-712048B95CE5}">
      <dgm:prSet/>
      <dgm:spPr/>
      <dgm:t>
        <a:bodyPr/>
        <a:lstStyle/>
        <a:p>
          <a:endParaRPr lang="en-GB" b="1">
            <a:solidFill>
              <a:schemeClr val="tx1"/>
            </a:solidFill>
          </a:endParaRPr>
        </a:p>
      </dgm:t>
    </dgm:pt>
    <dgm:pt modelId="{7FF1CF19-76E0-4456-A9EB-CA2A1BAFB781}" type="sibTrans" cxnId="{57F8893D-535B-4446-A5A4-712048B95CE5}">
      <dgm:prSet/>
      <dgm:spPr/>
      <dgm:t>
        <a:bodyPr/>
        <a:lstStyle/>
        <a:p>
          <a:endParaRPr lang="en-GB" b="1">
            <a:solidFill>
              <a:schemeClr val="tx1"/>
            </a:solidFill>
          </a:endParaRPr>
        </a:p>
      </dgm:t>
    </dgm:pt>
    <dgm:pt modelId="{6B146D96-D71A-445B-A09D-01B16EA6466C}">
      <dgm:prSet phldrT="[Text]"/>
      <dgm:spPr>
        <a:solidFill>
          <a:srgbClr val="FFFF66"/>
        </a:solidFill>
      </dgm:spPr>
      <dgm:t>
        <a:bodyPr/>
        <a:lstStyle/>
        <a:p>
          <a:r>
            <a:rPr lang="en-GB" b="1" dirty="0">
              <a:solidFill>
                <a:schemeClr val="tx1"/>
              </a:solidFill>
            </a:rPr>
            <a:t>Business Systems</a:t>
          </a:r>
        </a:p>
      </dgm:t>
    </dgm:pt>
    <dgm:pt modelId="{D6DE6173-30A6-495C-ADC7-4998368DD23A}" type="parTrans" cxnId="{6A249F80-1332-4FB6-8121-034D6D65B375}">
      <dgm:prSet/>
      <dgm:spPr/>
      <dgm:t>
        <a:bodyPr/>
        <a:lstStyle/>
        <a:p>
          <a:endParaRPr lang="en-GB" b="1">
            <a:solidFill>
              <a:schemeClr val="tx1"/>
            </a:solidFill>
          </a:endParaRPr>
        </a:p>
      </dgm:t>
    </dgm:pt>
    <dgm:pt modelId="{C3E43878-DC47-4718-8BEA-D05ADB9158A0}" type="sibTrans" cxnId="{6A249F80-1332-4FB6-8121-034D6D65B375}">
      <dgm:prSet/>
      <dgm:spPr/>
      <dgm:t>
        <a:bodyPr/>
        <a:lstStyle/>
        <a:p>
          <a:endParaRPr lang="en-GB" b="1">
            <a:solidFill>
              <a:schemeClr val="tx1"/>
            </a:solidFill>
          </a:endParaRPr>
        </a:p>
      </dgm:t>
    </dgm:pt>
    <dgm:pt modelId="{91D2AB89-8951-462A-8CA3-21355584ACD7}">
      <dgm:prSet phldrT="[Text]"/>
      <dgm:spPr>
        <a:solidFill>
          <a:srgbClr val="FFFF66"/>
        </a:solidFill>
      </dgm:spPr>
      <dgm:t>
        <a:bodyPr/>
        <a:lstStyle/>
        <a:p>
          <a:r>
            <a:rPr lang="en-GB" b="1" dirty="0">
              <a:solidFill>
                <a:schemeClr val="tx1"/>
              </a:solidFill>
            </a:rPr>
            <a:t>5 scrum teams (50 people)</a:t>
          </a:r>
        </a:p>
      </dgm:t>
    </dgm:pt>
    <dgm:pt modelId="{2BE64B4A-32C4-460B-96D5-5F13C496C8C9}" type="parTrans" cxnId="{BFE1F29C-7264-4A31-8DFA-0259FC1EBFEF}">
      <dgm:prSet/>
      <dgm:spPr/>
      <dgm:t>
        <a:bodyPr/>
        <a:lstStyle/>
        <a:p>
          <a:endParaRPr lang="en-GB" b="1">
            <a:solidFill>
              <a:schemeClr val="tx1"/>
            </a:solidFill>
          </a:endParaRPr>
        </a:p>
      </dgm:t>
    </dgm:pt>
    <dgm:pt modelId="{65FEDB04-0B1E-421A-83B6-6BD110249258}" type="sibTrans" cxnId="{BFE1F29C-7264-4A31-8DFA-0259FC1EBFEF}">
      <dgm:prSet/>
      <dgm:spPr/>
      <dgm:t>
        <a:bodyPr/>
        <a:lstStyle/>
        <a:p>
          <a:endParaRPr lang="en-GB" b="1">
            <a:solidFill>
              <a:schemeClr val="tx1"/>
            </a:solidFill>
          </a:endParaRPr>
        </a:p>
      </dgm:t>
    </dgm:pt>
    <dgm:pt modelId="{CE1037D1-80C2-49F9-9706-3AD09BFF6888}">
      <dgm:prSet phldrT="[Text]"/>
      <dgm:spPr/>
      <dgm:t>
        <a:bodyPr/>
        <a:lstStyle/>
        <a:p>
          <a:r>
            <a:rPr lang="en-GB" b="1" dirty="0">
              <a:solidFill>
                <a:schemeClr val="tx1"/>
              </a:solidFill>
            </a:rPr>
            <a:t>Infrastructure Provisioning (10)</a:t>
          </a:r>
        </a:p>
      </dgm:t>
    </dgm:pt>
    <dgm:pt modelId="{D41A43A5-F965-4097-AD21-E0A117BAAE68}" type="parTrans" cxnId="{EA89845A-D365-49E1-862A-05BD3AE96C14}">
      <dgm:prSet/>
      <dgm:spPr/>
      <dgm:t>
        <a:bodyPr/>
        <a:lstStyle/>
        <a:p>
          <a:endParaRPr lang="en-GB" b="1">
            <a:solidFill>
              <a:schemeClr val="tx1"/>
            </a:solidFill>
          </a:endParaRPr>
        </a:p>
      </dgm:t>
    </dgm:pt>
    <dgm:pt modelId="{BBE5C58C-E6D8-4DAA-843A-298C4E3985A6}" type="sibTrans" cxnId="{EA89845A-D365-49E1-862A-05BD3AE96C14}">
      <dgm:prSet/>
      <dgm:spPr/>
      <dgm:t>
        <a:bodyPr/>
        <a:lstStyle/>
        <a:p>
          <a:endParaRPr lang="en-GB" b="1">
            <a:solidFill>
              <a:schemeClr val="tx1"/>
            </a:solidFill>
          </a:endParaRPr>
        </a:p>
      </dgm:t>
    </dgm:pt>
    <dgm:pt modelId="{19CD7D8B-8B0E-4C29-AB06-EA78D69E9884}">
      <dgm:prSet phldrT="[Text]"/>
      <dgm:spPr/>
      <dgm:t>
        <a:bodyPr/>
        <a:lstStyle/>
        <a:p>
          <a:r>
            <a:rPr lang="en-GB" b="1" dirty="0">
              <a:solidFill>
                <a:schemeClr val="tx1"/>
              </a:solidFill>
            </a:rPr>
            <a:t>Infrastructure Operations (30)</a:t>
          </a:r>
        </a:p>
      </dgm:t>
    </dgm:pt>
    <dgm:pt modelId="{E052BBC3-62F0-4F01-8160-4C729C2AC9AB}" type="parTrans" cxnId="{5F45D8D5-E0D3-406D-8073-2A1232A08BB3}">
      <dgm:prSet/>
      <dgm:spPr/>
      <dgm:t>
        <a:bodyPr/>
        <a:lstStyle/>
        <a:p>
          <a:endParaRPr lang="en-GB" b="1">
            <a:solidFill>
              <a:schemeClr val="tx1"/>
            </a:solidFill>
          </a:endParaRPr>
        </a:p>
      </dgm:t>
    </dgm:pt>
    <dgm:pt modelId="{98AEDA98-E5F3-4772-9135-F6930F71EE98}" type="sibTrans" cxnId="{5F45D8D5-E0D3-406D-8073-2A1232A08BB3}">
      <dgm:prSet/>
      <dgm:spPr/>
      <dgm:t>
        <a:bodyPr/>
        <a:lstStyle/>
        <a:p>
          <a:endParaRPr lang="en-GB" b="1">
            <a:solidFill>
              <a:schemeClr val="tx1"/>
            </a:solidFill>
          </a:endParaRPr>
        </a:p>
      </dgm:t>
    </dgm:pt>
    <dgm:pt modelId="{07EEE528-22D3-42E6-BDB9-EA21398FD4DF}">
      <dgm:prSet phldrT="[Text]"/>
      <dgm:spPr/>
      <dgm:t>
        <a:bodyPr/>
        <a:lstStyle/>
        <a:p>
          <a:r>
            <a:rPr lang="en-GB" b="1" dirty="0">
              <a:solidFill>
                <a:schemeClr val="tx1"/>
              </a:solidFill>
            </a:rPr>
            <a:t>Service Management ITIL (10)</a:t>
          </a:r>
        </a:p>
      </dgm:t>
    </dgm:pt>
    <dgm:pt modelId="{0FF60E28-5BD7-408F-B4AC-C255510C2955}" type="parTrans" cxnId="{15525229-478D-490F-951F-33DD1667519C}">
      <dgm:prSet/>
      <dgm:spPr/>
      <dgm:t>
        <a:bodyPr/>
        <a:lstStyle/>
        <a:p>
          <a:endParaRPr lang="en-GB" b="1">
            <a:solidFill>
              <a:schemeClr val="tx1"/>
            </a:solidFill>
          </a:endParaRPr>
        </a:p>
      </dgm:t>
    </dgm:pt>
    <dgm:pt modelId="{980A4226-1BD3-41F2-B1BB-E24974236DE1}" type="sibTrans" cxnId="{15525229-478D-490F-951F-33DD1667519C}">
      <dgm:prSet/>
      <dgm:spPr/>
      <dgm:t>
        <a:bodyPr/>
        <a:lstStyle/>
        <a:p>
          <a:endParaRPr lang="en-GB" b="1">
            <a:solidFill>
              <a:schemeClr val="tx1"/>
            </a:solidFill>
          </a:endParaRPr>
        </a:p>
      </dgm:t>
    </dgm:pt>
    <dgm:pt modelId="{AE1C6593-D7AE-471E-888F-835E3D6AE8C0}">
      <dgm:prSet phldrT="[Text]"/>
      <dgm:spPr/>
      <dgm:t>
        <a:bodyPr/>
        <a:lstStyle/>
        <a:p>
          <a:r>
            <a:rPr lang="en-GB" b="1" dirty="0">
              <a:solidFill>
                <a:schemeClr val="tx1"/>
              </a:solidFill>
            </a:rPr>
            <a:t>Networking (10)</a:t>
          </a:r>
        </a:p>
      </dgm:t>
    </dgm:pt>
    <dgm:pt modelId="{C43CA969-0520-4896-982F-C15263F6C4AB}" type="parTrans" cxnId="{F6CA24CD-B664-4BE1-958C-C65F9BE20A83}">
      <dgm:prSet/>
      <dgm:spPr/>
      <dgm:t>
        <a:bodyPr/>
        <a:lstStyle/>
        <a:p>
          <a:endParaRPr lang="en-GB" b="1">
            <a:solidFill>
              <a:schemeClr val="tx1"/>
            </a:solidFill>
          </a:endParaRPr>
        </a:p>
      </dgm:t>
    </dgm:pt>
    <dgm:pt modelId="{8FE1C0CD-6A9C-46A0-9BD5-A552F4BD03E5}" type="sibTrans" cxnId="{F6CA24CD-B664-4BE1-958C-C65F9BE20A83}">
      <dgm:prSet/>
      <dgm:spPr/>
      <dgm:t>
        <a:bodyPr/>
        <a:lstStyle/>
        <a:p>
          <a:endParaRPr lang="en-GB" b="1">
            <a:solidFill>
              <a:schemeClr val="tx1"/>
            </a:solidFill>
          </a:endParaRPr>
        </a:p>
      </dgm:t>
    </dgm:pt>
    <dgm:pt modelId="{1BAC24DF-145C-48E9-B2B3-473BD8AD62A2}">
      <dgm:prSet phldrT="[Text]"/>
      <dgm:spPr/>
      <dgm:t>
        <a:bodyPr/>
        <a:lstStyle/>
        <a:p>
          <a:r>
            <a:rPr lang="en-GB" b="1" dirty="0">
              <a:solidFill>
                <a:schemeClr val="tx1"/>
              </a:solidFill>
            </a:rPr>
            <a:t>DBA (10)</a:t>
          </a:r>
        </a:p>
      </dgm:t>
    </dgm:pt>
    <dgm:pt modelId="{A241DEFA-5B1A-49A5-81DA-6593AA73FE1E}" type="parTrans" cxnId="{445C88C9-373A-413D-9BD9-3E79DE5262DF}">
      <dgm:prSet/>
      <dgm:spPr/>
      <dgm:t>
        <a:bodyPr/>
        <a:lstStyle/>
        <a:p>
          <a:endParaRPr lang="en-GB" b="1">
            <a:solidFill>
              <a:schemeClr val="tx1"/>
            </a:solidFill>
          </a:endParaRPr>
        </a:p>
      </dgm:t>
    </dgm:pt>
    <dgm:pt modelId="{99D2A03B-BE19-416F-B04A-4033BB3E85C9}" type="sibTrans" cxnId="{445C88C9-373A-413D-9BD9-3E79DE5262DF}">
      <dgm:prSet/>
      <dgm:spPr/>
      <dgm:t>
        <a:bodyPr/>
        <a:lstStyle/>
        <a:p>
          <a:endParaRPr lang="en-GB" b="1">
            <a:solidFill>
              <a:schemeClr val="tx1"/>
            </a:solidFill>
          </a:endParaRPr>
        </a:p>
      </dgm:t>
    </dgm:pt>
    <dgm:pt modelId="{44D2C7CA-9DF7-43ED-8883-7A7B146F918D}">
      <dgm:prSet phldrT="[Text]"/>
      <dgm:spPr/>
      <dgm:t>
        <a:bodyPr/>
        <a:lstStyle/>
        <a:p>
          <a:r>
            <a:rPr lang="en-GB" b="1" dirty="0">
              <a:solidFill>
                <a:schemeClr val="tx1"/>
              </a:solidFill>
            </a:rPr>
            <a:t>Server Operations (10)</a:t>
          </a:r>
        </a:p>
      </dgm:t>
    </dgm:pt>
    <dgm:pt modelId="{358BB83D-6483-4101-83E6-2C013351F8FC}" type="parTrans" cxnId="{D93DF768-E952-4AF4-B3A2-C5F5EDD3BA7B}">
      <dgm:prSet/>
      <dgm:spPr/>
      <dgm:t>
        <a:bodyPr/>
        <a:lstStyle/>
        <a:p>
          <a:endParaRPr lang="en-GB" b="1">
            <a:solidFill>
              <a:schemeClr val="tx1"/>
            </a:solidFill>
          </a:endParaRPr>
        </a:p>
      </dgm:t>
    </dgm:pt>
    <dgm:pt modelId="{E8306F3C-982E-4E28-9E9B-CA4891974811}" type="sibTrans" cxnId="{D93DF768-E952-4AF4-B3A2-C5F5EDD3BA7B}">
      <dgm:prSet/>
      <dgm:spPr/>
      <dgm:t>
        <a:bodyPr/>
        <a:lstStyle/>
        <a:p>
          <a:endParaRPr lang="en-GB" b="1">
            <a:solidFill>
              <a:schemeClr val="tx1"/>
            </a:solidFill>
          </a:endParaRPr>
        </a:p>
      </dgm:t>
    </dgm:pt>
    <dgm:pt modelId="{CE33CA6F-D8A5-406F-9BDB-B1C556BFFEE8}">
      <dgm:prSet phldrT="[Text]"/>
      <dgm:spPr/>
      <dgm:t>
        <a:bodyPr/>
        <a:lstStyle/>
        <a:p>
          <a:r>
            <a:rPr lang="en-GB" b="1" dirty="0">
              <a:solidFill>
                <a:schemeClr val="tx1"/>
              </a:solidFill>
            </a:rPr>
            <a:t>Applications Support (20)</a:t>
          </a:r>
        </a:p>
      </dgm:t>
    </dgm:pt>
    <dgm:pt modelId="{B7B3625B-7AF8-42DA-B4CD-BD7BDA534BB1}" type="sibTrans" cxnId="{11E515CA-B32D-4F82-B5CC-8EFEC97BB405}">
      <dgm:prSet/>
      <dgm:spPr/>
      <dgm:t>
        <a:bodyPr/>
        <a:lstStyle/>
        <a:p>
          <a:endParaRPr lang="en-GB" b="1">
            <a:solidFill>
              <a:schemeClr val="tx1"/>
            </a:solidFill>
          </a:endParaRPr>
        </a:p>
      </dgm:t>
    </dgm:pt>
    <dgm:pt modelId="{7359DF88-7ECE-4981-9668-E2980C5CF465}" type="parTrans" cxnId="{11E515CA-B32D-4F82-B5CC-8EFEC97BB405}">
      <dgm:prSet/>
      <dgm:spPr/>
      <dgm:t>
        <a:bodyPr/>
        <a:lstStyle/>
        <a:p>
          <a:endParaRPr lang="en-GB" b="1">
            <a:solidFill>
              <a:schemeClr val="tx1"/>
            </a:solidFill>
          </a:endParaRPr>
        </a:p>
      </dgm:t>
    </dgm:pt>
    <dgm:pt modelId="{D3E7E865-3931-45C4-908B-ED4B6DAB638B}">
      <dgm:prSet phldrT="[Text]"/>
      <dgm:spPr>
        <a:solidFill>
          <a:srgbClr val="FFC000"/>
        </a:solidFill>
      </dgm:spPr>
      <dgm:t>
        <a:bodyPr/>
        <a:lstStyle/>
        <a:p>
          <a:r>
            <a:rPr lang="en-GB" b="1" dirty="0">
              <a:solidFill>
                <a:schemeClr val="tx1"/>
              </a:solidFill>
            </a:rPr>
            <a:t>Digital Data Delivery</a:t>
          </a:r>
        </a:p>
      </dgm:t>
    </dgm:pt>
    <dgm:pt modelId="{FF17D94D-564A-4C5E-9876-1BF1179C0394}" type="parTrans" cxnId="{31EF7A85-CC7A-44CC-9E01-5C8CEA102059}">
      <dgm:prSet/>
      <dgm:spPr/>
      <dgm:t>
        <a:bodyPr/>
        <a:lstStyle/>
        <a:p>
          <a:endParaRPr lang="en-GB" b="1">
            <a:solidFill>
              <a:schemeClr val="tx1"/>
            </a:solidFill>
          </a:endParaRPr>
        </a:p>
      </dgm:t>
    </dgm:pt>
    <dgm:pt modelId="{7A5AB8CB-6C38-4189-8397-80F06D729F73}" type="sibTrans" cxnId="{31EF7A85-CC7A-44CC-9E01-5C8CEA102059}">
      <dgm:prSet/>
      <dgm:spPr/>
      <dgm:t>
        <a:bodyPr/>
        <a:lstStyle/>
        <a:p>
          <a:endParaRPr lang="en-GB" b="1">
            <a:solidFill>
              <a:schemeClr val="tx1"/>
            </a:solidFill>
          </a:endParaRPr>
        </a:p>
      </dgm:t>
    </dgm:pt>
    <dgm:pt modelId="{8D0274CC-1161-46F8-9C4A-72431AB5A356}">
      <dgm:prSet phldrT="[Text]"/>
      <dgm:spPr>
        <a:solidFill>
          <a:srgbClr val="FFC000"/>
        </a:solidFill>
      </dgm:spPr>
      <dgm:t>
        <a:bodyPr/>
        <a:lstStyle/>
        <a:p>
          <a:r>
            <a:rPr lang="en-GB" b="1" dirty="0">
              <a:solidFill>
                <a:schemeClr val="tx1"/>
              </a:solidFill>
            </a:rPr>
            <a:t>5 scrum Teams (50 people)</a:t>
          </a:r>
        </a:p>
      </dgm:t>
    </dgm:pt>
    <dgm:pt modelId="{9DF2E523-F489-4E13-9CCC-22936C8C54B5}" type="parTrans" cxnId="{22DE424C-7FF3-4876-9E97-8BF6A0657335}">
      <dgm:prSet/>
      <dgm:spPr/>
      <dgm:t>
        <a:bodyPr/>
        <a:lstStyle/>
        <a:p>
          <a:endParaRPr lang="en-GB" b="1">
            <a:solidFill>
              <a:schemeClr val="tx1"/>
            </a:solidFill>
          </a:endParaRPr>
        </a:p>
      </dgm:t>
    </dgm:pt>
    <dgm:pt modelId="{FBD6A2E9-77F8-4CCC-A4DE-75F862B4BE20}" type="sibTrans" cxnId="{22DE424C-7FF3-4876-9E97-8BF6A0657335}">
      <dgm:prSet/>
      <dgm:spPr/>
      <dgm:t>
        <a:bodyPr/>
        <a:lstStyle/>
        <a:p>
          <a:endParaRPr lang="en-GB" b="1">
            <a:solidFill>
              <a:schemeClr val="tx1"/>
            </a:solidFill>
          </a:endParaRPr>
        </a:p>
      </dgm:t>
    </dgm:pt>
    <dgm:pt modelId="{5CC33F6A-E24D-49E7-93B1-E2C0CA803389}">
      <dgm:prSet phldrT="[Text]"/>
      <dgm:spPr/>
      <dgm:t>
        <a:bodyPr/>
        <a:lstStyle/>
        <a:p>
          <a:r>
            <a:rPr lang="en-GB" b="1" dirty="0">
              <a:solidFill>
                <a:schemeClr val="tx1"/>
              </a:solidFill>
            </a:rPr>
            <a:t>Infrastructure Architecture</a:t>
          </a:r>
        </a:p>
      </dgm:t>
    </dgm:pt>
    <dgm:pt modelId="{31890B1D-B760-477E-8999-80A97166CA65}" type="parTrans" cxnId="{6D2C88FC-C31C-4614-A583-ACEDA4410053}">
      <dgm:prSet/>
      <dgm:spPr/>
      <dgm:t>
        <a:bodyPr/>
        <a:lstStyle/>
        <a:p>
          <a:endParaRPr lang="en-GB" b="1">
            <a:solidFill>
              <a:schemeClr val="tx1"/>
            </a:solidFill>
          </a:endParaRPr>
        </a:p>
      </dgm:t>
    </dgm:pt>
    <dgm:pt modelId="{6F820F24-C9A7-41B6-A3A1-B7DCA4E0F77F}" type="sibTrans" cxnId="{6D2C88FC-C31C-4614-A583-ACEDA4410053}">
      <dgm:prSet/>
      <dgm:spPr/>
      <dgm:t>
        <a:bodyPr/>
        <a:lstStyle/>
        <a:p>
          <a:endParaRPr lang="en-GB" b="1">
            <a:solidFill>
              <a:schemeClr val="tx1"/>
            </a:solidFill>
          </a:endParaRPr>
        </a:p>
      </dgm:t>
    </dgm:pt>
    <dgm:pt modelId="{41ECB463-0EA1-4058-9377-B092D0580F0C}" type="pres">
      <dgm:prSet presAssocID="{8E7AE5FC-C6BF-4171-87E3-A58A1B0CD6B6}" presName="mainComposite" presStyleCnt="0">
        <dgm:presLayoutVars>
          <dgm:chPref val="1"/>
          <dgm:dir/>
          <dgm:animOne val="branch"/>
          <dgm:animLvl val="lvl"/>
          <dgm:resizeHandles val="exact"/>
        </dgm:presLayoutVars>
      </dgm:prSet>
      <dgm:spPr/>
    </dgm:pt>
    <dgm:pt modelId="{2D93BC17-2678-44E0-9636-4106093A4C90}" type="pres">
      <dgm:prSet presAssocID="{8E7AE5FC-C6BF-4171-87E3-A58A1B0CD6B6}" presName="hierFlow" presStyleCnt="0"/>
      <dgm:spPr/>
    </dgm:pt>
    <dgm:pt modelId="{6740FA78-01E2-4DA7-B3BF-ACB720FE31B5}" type="pres">
      <dgm:prSet presAssocID="{8E7AE5FC-C6BF-4171-87E3-A58A1B0CD6B6}" presName="hierChild1" presStyleCnt="0">
        <dgm:presLayoutVars>
          <dgm:chPref val="1"/>
          <dgm:animOne val="branch"/>
          <dgm:animLvl val="lvl"/>
        </dgm:presLayoutVars>
      </dgm:prSet>
      <dgm:spPr/>
    </dgm:pt>
    <dgm:pt modelId="{FDEC472E-28F7-4C35-8597-A6873C54FC73}" type="pres">
      <dgm:prSet presAssocID="{D8BE7AE5-BB48-449C-90C6-781D0E48196D}" presName="Name14" presStyleCnt="0"/>
      <dgm:spPr/>
    </dgm:pt>
    <dgm:pt modelId="{B04CB664-0F2E-42B2-AC08-61379114EFDF}" type="pres">
      <dgm:prSet presAssocID="{D8BE7AE5-BB48-449C-90C6-781D0E48196D}" presName="level1Shape" presStyleLbl="node0" presStyleIdx="0" presStyleCnt="1">
        <dgm:presLayoutVars>
          <dgm:chPref val="3"/>
        </dgm:presLayoutVars>
      </dgm:prSet>
      <dgm:spPr/>
    </dgm:pt>
    <dgm:pt modelId="{6F1DCB99-8D6D-4009-BD61-D8226D83B668}" type="pres">
      <dgm:prSet presAssocID="{D8BE7AE5-BB48-449C-90C6-781D0E48196D}" presName="hierChild2" presStyleCnt="0"/>
      <dgm:spPr/>
    </dgm:pt>
    <dgm:pt modelId="{7AA12C7E-4E63-4733-A851-4C8364564D44}" type="pres">
      <dgm:prSet presAssocID="{0E2DECDC-8959-4BD1-8B97-2752A2663733}" presName="Name19" presStyleLbl="parChTrans1D2" presStyleIdx="0" presStyleCnt="2"/>
      <dgm:spPr/>
    </dgm:pt>
    <dgm:pt modelId="{70645C42-C8C9-4921-A28E-5981EDBA0C37}" type="pres">
      <dgm:prSet presAssocID="{F1989EA1-D373-436F-B389-AAA7F59482DD}" presName="Name21" presStyleCnt="0"/>
      <dgm:spPr/>
    </dgm:pt>
    <dgm:pt modelId="{F7091BB9-EC3B-494D-BF27-4D362455AE1E}" type="pres">
      <dgm:prSet presAssocID="{F1989EA1-D373-436F-B389-AAA7F59482DD}" presName="level2Shape" presStyleLbl="node2" presStyleIdx="0" presStyleCnt="2"/>
      <dgm:spPr/>
    </dgm:pt>
    <dgm:pt modelId="{CB42F6C2-7C3A-4DB3-A3CF-AE3D5E0FB015}" type="pres">
      <dgm:prSet presAssocID="{F1989EA1-D373-436F-B389-AAA7F59482DD}" presName="hierChild3" presStyleCnt="0"/>
      <dgm:spPr/>
    </dgm:pt>
    <dgm:pt modelId="{7E5B774B-58C7-44C2-B566-CD06F268DA6D}" type="pres">
      <dgm:prSet presAssocID="{DAE1E1D1-F74C-4D64-8712-00E012CEEF52}" presName="Name19" presStyleLbl="parChTrans1D3" presStyleIdx="0" presStyleCnt="8"/>
      <dgm:spPr/>
    </dgm:pt>
    <dgm:pt modelId="{AD8D55F9-BCC7-4B86-B883-E873544CAECA}" type="pres">
      <dgm:prSet presAssocID="{FFDC2B1E-B0D1-4A73-AD32-A67378281EF6}" presName="Name21" presStyleCnt="0"/>
      <dgm:spPr/>
    </dgm:pt>
    <dgm:pt modelId="{E231EFE5-9939-479A-8C4A-7F6838CE3B69}" type="pres">
      <dgm:prSet presAssocID="{FFDC2B1E-B0D1-4A73-AD32-A67378281EF6}" presName="level2Shape" presStyleLbl="node3" presStyleIdx="0" presStyleCnt="8"/>
      <dgm:spPr/>
    </dgm:pt>
    <dgm:pt modelId="{7F7D5DD9-5A15-48C5-BF41-CB02446F3F7C}" type="pres">
      <dgm:prSet presAssocID="{FFDC2B1E-B0D1-4A73-AD32-A67378281EF6}" presName="hierChild3" presStyleCnt="0"/>
      <dgm:spPr/>
    </dgm:pt>
    <dgm:pt modelId="{7ECD4DC3-CC88-4D86-A8C3-9A3282FC7665}" type="pres">
      <dgm:prSet presAssocID="{4AB07771-CD30-4156-9CD6-E191559A6C48}" presName="Name19" presStyleLbl="parChTrans1D4" presStyleIdx="0" presStyleCnt="6"/>
      <dgm:spPr/>
    </dgm:pt>
    <dgm:pt modelId="{7C9616D4-2003-48ED-ADD9-C44CB8B49F2A}" type="pres">
      <dgm:prSet presAssocID="{F20EC566-DC40-48E0-8A5C-C8DBBB9343CF}" presName="Name21" presStyleCnt="0"/>
      <dgm:spPr/>
    </dgm:pt>
    <dgm:pt modelId="{C13AB0F3-F4B4-4220-AA4F-F53DFA479C79}" type="pres">
      <dgm:prSet presAssocID="{F20EC566-DC40-48E0-8A5C-C8DBBB9343CF}" presName="level2Shape" presStyleLbl="node4" presStyleIdx="0" presStyleCnt="6"/>
      <dgm:spPr/>
    </dgm:pt>
    <dgm:pt modelId="{0C176238-B92B-44BA-8423-A450485C4EBB}" type="pres">
      <dgm:prSet presAssocID="{F20EC566-DC40-48E0-8A5C-C8DBBB9343CF}" presName="hierChild3" presStyleCnt="0"/>
      <dgm:spPr/>
    </dgm:pt>
    <dgm:pt modelId="{CAEBECCD-F4DC-4B4F-A479-273A08529833}" type="pres">
      <dgm:prSet presAssocID="{D6DE6173-30A6-495C-ADC7-4998368DD23A}" presName="Name19" presStyleLbl="parChTrans1D3" presStyleIdx="1" presStyleCnt="8"/>
      <dgm:spPr/>
    </dgm:pt>
    <dgm:pt modelId="{0DA07C45-4956-44FF-88C1-55F00034ECC5}" type="pres">
      <dgm:prSet presAssocID="{6B146D96-D71A-445B-A09D-01B16EA6466C}" presName="Name21" presStyleCnt="0"/>
      <dgm:spPr/>
    </dgm:pt>
    <dgm:pt modelId="{48E42556-5E20-42D6-9644-B7030556178E}" type="pres">
      <dgm:prSet presAssocID="{6B146D96-D71A-445B-A09D-01B16EA6466C}" presName="level2Shape" presStyleLbl="node3" presStyleIdx="1" presStyleCnt="8"/>
      <dgm:spPr/>
    </dgm:pt>
    <dgm:pt modelId="{688AB030-4821-445B-B3E0-DA84097F059B}" type="pres">
      <dgm:prSet presAssocID="{6B146D96-D71A-445B-A09D-01B16EA6466C}" presName="hierChild3" presStyleCnt="0"/>
      <dgm:spPr/>
    </dgm:pt>
    <dgm:pt modelId="{9B2060BD-6FE7-466E-8019-E8EF80C593DC}" type="pres">
      <dgm:prSet presAssocID="{2BE64B4A-32C4-460B-96D5-5F13C496C8C9}" presName="Name19" presStyleLbl="parChTrans1D4" presStyleIdx="1" presStyleCnt="6"/>
      <dgm:spPr/>
    </dgm:pt>
    <dgm:pt modelId="{D702624E-482E-4417-B2CB-5B0A2E843CE3}" type="pres">
      <dgm:prSet presAssocID="{91D2AB89-8951-462A-8CA3-21355584ACD7}" presName="Name21" presStyleCnt="0"/>
      <dgm:spPr/>
    </dgm:pt>
    <dgm:pt modelId="{AF7A1248-9789-442E-9C1A-7C0CB79220C1}" type="pres">
      <dgm:prSet presAssocID="{91D2AB89-8951-462A-8CA3-21355584ACD7}" presName="level2Shape" presStyleLbl="node4" presStyleIdx="1" presStyleCnt="6"/>
      <dgm:spPr/>
    </dgm:pt>
    <dgm:pt modelId="{640F8B42-755D-44A4-9A3E-758BA8E76926}" type="pres">
      <dgm:prSet presAssocID="{91D2AB89-8951-462A-8CA3-21355584ACD7}" presName="hierChild3" presStyleCnt="0"/>
      <dgm:spPr/>
    </dgm:pt>
    <dgm:pt modelId="{9297409C-50A1-4A07-9C17-68038A89A58B}" type="pres">
      <dgm:prSet presAssocID="{FF17D94D-564A-4C5E-9876-1BF1179C0394}" presName="Name19" presStyleLbl="parChTrans1D3" presStyleIdx="2" presStyleCnt="8"/>
      <dgm:spPr/>
    </dgm:pt>
    <dgm:pt modelId="{29E82BDA-3DE3-4EF4-937D-0CBCA6B8A2EF}" type="pres">
      <dgm:prSet presAssocID="{D3E7E865-3931-45C4-908B-ED4B6DAB638B}" presName="Name21" presStyleCnt="0"/>
      <dgm:spPr/>
    </dgm:pt>
    <dgm:pt modelId="{3F9C51C8-457D-4DDA-8264-BF698686AC82}" type="pres">
      <dgm:prSet presAssocID="{D3E7E865-3931-45C4-908B-ED4B6DAB638B}" presName="level2Shape" presStyleLbl="node3" presStyleIdx="2" presStyleCnt="8"/>
      <dgm:spPr/>
    </dgm:pt>
    <dgm:pt modelId="{3CAA98F9-E0C6-41A5-935F-9CF3F23C6A9F}" type="pres">
      <dgm:prSet presAssocID="{D3E7E865-3931-45C4-908B-ED4B6DAB638B}" presName="hierChild3" presStyleCnt="0"/>
      <dgm:spPr/>
    </dgm:pt>
    <dgm:pt modelId="{DA157B4E-A0E5-4750-AFE5-E3EEF879F7B4}" type="pres">
      <dgm:prSet presAssocID="{9DF2E523-F489-4E13-9CCC-22936C8C54B5}" presName="Name19" presStyleLbl="parChTrans1D4" presStyleIdx="2" presStyleCnt="6"/>
      <dgm:spPr/>
    </dgm:pt>
    <dgm:pt modelId="{89852153-EBBD-4AC2-B951-E3FF9C4C9699}" type="pres">
      <dgm:prSet presAssocID="{8D0274CC-1161-46F8-9C4A-72431AB5A356}" presName="Name21" presStyleCnt="0"/>
      <dgm:spPr/>
    </dgm:pt>
    <dgm:pt modelId="{F5D19EB6-F6A7-41B0-BACB-6EFA99AA57C2}" type="pres">
      <dgm:prSet presAssocID="{8D0274CC-1161-46F8-9C4A-72431AB5A356}" presName="level2Shape" presStyleLbl="node4" presStyleIdx="2" presStyleCnt="6"/>
      <dgm:spPr/>
    </dgm:pt>
    <dgm:pt modelId="{1819A4DD-FB9C-4240-8BC3-6214499DE99E}" type="pres">
      <dgm:prSet presAssocID="{8D0274CC-1161-46F8-9C4A-72431AB5A356}" presName="hierChild3" presStyleCnt="0"/>
      <dgm:spPr/>
    </dgm:pt>
    <dgm:pt modelId="{EF1E0CF2-1547-404F-9601-D7B96069515C}" type="pres">
      <dgm:prSet presAssocID="{8A860B21-127F-4C27-B50A-7C5014C47DF2}" presName="Name19" presStyleLbl="parChTrans1D2" presStyleIdx="1" presStyleCnt="2"/>
      <dgm:spPr/>
    </dgm:pt>
    <dgm:pt modelId="{3750B9D9-7AF2-49CC-B4DF-04E6D7C76DFC}" type="pres">
      <dgm:prSet presAssocID="{67E6F529-7A02-4F71-8B21-452187447269}" presName="Name21" presStyleCnt="0"/>
      <dgm:spPr/>
    </dgm:pt>
    <dgm:pt modelId="{0D7B6ED6-7442-4253-B849-7D1D83D612B3}" type="pres">
      <dgm:prSet presAssocID="{67E6F529-7A02-4F71-8B21-452187447269}" presName="level2Shape" presStyleLbl="node2" presStyleIdx="1" presStyleCnt="2"/>
      <dgm:spPr/>
    </dgm:pt>
    <dgm:pt modelId="{82985C27-378B-41BF-BDFE-046A929A75F1}" type="pres">
      <dgm:prSet presAssocID="{67E6F529-7A02-4F71-8B21-452187447269}" presName="hierChild3" presStyleCnt="0"/>
      <dgm:spPr/>
    </dgm:pt>
    <dgm:pt modelId="{A18577B5-BF7B-49BB-80E7-549A180BBF13}" type="pres">
      <dgm:prSet presAssocID="{31890B1D-B760-477E-8999-80A97166CA65}" presName="Name19" presStyleLbl="parChTrans1D3" presStyleIdx="3" presStyleCnt="8"/>
      <dgm:spPr/>
    </dgm:pt>
    <dgm:pt modelId="{C4120FDC-A436-4801-916F-4DC7B8895487}" type="pres">
      <dgm:prSet presAssocID="{5CC33F6A-E24D-49E7-93B1-E2C0CA803389}" presName="Name21" presStyleCnt="0"/>
      <dgm:spPr/>
    </dgm:pt>
    <dgm:pt modelId="{AA7189D7-B7A1-4FA9-AA99-7DE7B731AB61}" type="pres">
      <dgm:prSet presAssocID="{5CC33F6A-E24D-49E7-93B1-E2C0CA803389}" presName="level2Shape" presStyleLbl="node3" presStyleIdx="3" presStyleCnt="8"/>
      <dgm:spPr/>
    </dgm:pt>
    <dgm:pt modelId="{3BDFD57F-F8FB-4B2D-8EF5-3762A67897FF}" type="pres">
      <dgm:prSet presAssocID="{5CC33F6A-E24D-49E7-93B1-E2C0CA803389}" presName="hierChild3" presStyleCnt="0"/>
      <dgm:spPr/>
    </dgm:pt>
    <dgm:pt modelId="{D9A65E6C-41FA-4E07-AAE1-5AD216CCA167}" type="pres">
      <dgm:prSet presAssocID="{D41A43A5-F965-4097-AD21-E0A117BAAE68}" presName="Name19" presStyleLbl="parChTrans1D3" presStyleIdx="4" presStyleCnt="8"/>
      <dgm:spPr/>
    </dgm:pt>
    <dgm:pt modelId="{4468A74B-AC63-4C97-8A27-11C9E311B055}" type="pres">
      <dgm:prSet presAssocID="{CE1037D1-80C2-49F9-9706-3AD09BFF6888}" presName="Name21" presStyleCnt="0"/>
      <dgm:spPr/>
    </dgm:pt>
    <dgm:pt modelId="{3175B011-8775-456B-B05C-3B333EF56FF4}" type="pres">
      <dgm:prSet presAssocID="{CE1037D1-80C2-49F9-9706-3AD09BFF6888}" presName="level2Shape" presStyleLbl="node3" presStyleIdx="4" presStyleCnt="8"/>
      <dgm:spPr/>
    </dgm:pt>
    <dgm:pt modelId="{062BDDA0-0FAD-4723-B09B-C1D18EFE9272}" type="pres">
      <dgm:prSet presAssocID="{CE1037D1-80C2-49F9-9706-3AD09BFF6888}" presName="hierChild3" presStyleCnt="0"/>
      <dgm:spPr/>
    </dgm:pt>
    <dgm:pt modelId="{EAE875DE-C9B9-423F-96B8-0FDD9995C33E}" type="pres">
      <dgm:prSet presAssocID="{E052BBC3-62F0-4F01-8160-4C729C2AC9AB}" presName="Name19" presStyleLbl="parChTrans1D3" presStyleIdx="5" presStyleCnt="8"/>
      <dgm:spPr/>
    </dgm:pt>
    <dgm:pt modelId="{2488095B-29FE-4048-9A48-8084E34E83EF}" type="pres">
      <dgm:prSet presAssocID="{19CD7D8B-8B0E-4C29-AB06-EA78D69E9884}" presName="Name21" presStyleCnt="0"/>
      <dgm:spPr/>
    </dgm:pt>
    <dgm:pt modelId="{630A4C10-17CF-4CBE-84D0-DD2FD688CDD0}" type="pres">
      <dgm:prSet presAssocID="{19CD7D8B-8B0E-4C29-AB06-EA78D69E9884}" presName="level2Shape" presStyleLbl="node3" presStyleIdx="5" presStyleCnt="8"/>
      <dgm:spPr/>
    </dgm:pt>
    <dgm:pt modelId="{D59C8766-6286-48CF-B6D4-8353943181A4}" type="pres">
      <dgm:prSet presAssocID="{19CD7D8B-8B0E-4C29-AB06-EA78D69E9884}" presName="hierChild3" presStyleCnt="0"/>
      <dgm:spPr/>
    </dgm:pt>
    <dgm:pt modelId="{77185C05-EE75-495F-9B54-D7BC543E62D8}" type="pres">
      <dgm:prSet presAssocID="{C43CA969-0520-4896-982F-C15263F6C4AB}" presName="Name19" presStyleLbl="parChTrans1D4" presStyleIdx="3" presStyleCnt="6"/>
      <dgm:spPr/>
    </dgm:pt>
    <dgm:pt modelId="{E3815FF1-0AF4-4C71-8105-4B16A5E1D5D0}" type="pres">
      <dgm:prSet presAssocID="{AE1C6593-D7AE-471E-888F-835E3D6AE8C0}" presName="Name21" presStyleCnt="0"/>
      <dgm:spPr/>
    </dgm:pt>
    <dgm:pt modelId="{4655EF10-11D1-446E-AEB5-77AC479A3D0C}" type="pres">
      <dgm:prSet presAssocID="{AE1C6593-D7AE-471E-888F-835E3D6AE8C0}" presName="level2Shape" presStyleLbl="node4" presStyleIdx="3" presStyleCnt="6"/>
      <dgm:spPr/>
    </dgm:pt>
    <dgm:pt modelId="{889358CE-2481-4E88-80E1-7CD8989D46D4}" type="pres">
      <dgm:prSet presAssocID="{AE1C6593-D7AE-471E-888F-835E3D6AE8C0}" presName="hierChild3" presStyleCnt="0"/>
      <dgm:spPr/>
    </dgm:pt>
    <dgm:pt modelId="{A85CB4BE-1063-44CF-8D75-D82B83F0ACF7}" type="pres">
      <dgm:prSet presAssocID="{A241DEFA-5B1A-49A5-81DA-6593AA73FE1E}" presName="Name19" presStyleLbl="parChTrans1D4" presStyleIdx="4" presStyleCnt="6"/>
      <dgm:spPr/>
    </dgm:pt>
    <dgm:pt modelId="{235BFB8F-56F4-4A3F-9534-EA2604B10D97}" type="pres">
      <dgm:prSet presAssocID="{1BAC24DF-145C-48E9-B2B3-473BD8AD62A2}" presName="Name21" presStyleCnt="0"/>
      <dgm:spPr/>
    </dgm:pt>
    <dgm:pt modelId="{0B9A88B4-0555-4ED1-B98D-4505F49B89C3}" type="pres">
      <dgm:prSet presAssocID="{1BAC24DF-145C-48E9-B2B3-473BD8AD62A2}" presName="level2Shape" presStyleLbl="node4" presStyleIdx="4" presStyleCnt="6"/>
      <dgm:spPr/>
    </dgm:pt>
    <dgm:pt modelId="{C9AB253A-20CA-4CF1-A1E9-DCFD0C56E2A8}" type="pres">
      <dgm:prSet presAssocID="{1BAC24DF-145C-48E9-B2B3-473BD8AD62A2}" presName="hierChild3" presStyleCnt="0"/>
      <dgm:spPr/>
    </dgm:pt>
    <dgm:pt modelId="{F14936ED-FF81-4B0C-A69C-9DDDB031FED1}" type="pres">
      <dgm:prSet presAssocID="{358BB83D-6483-4101-83E6-2C013351F8FC}" presName="Name19" presStyleLbl="parChTrans1D4" presStyleIdx="5" presStyleCnt="6"/>
      <dgm:spPr/>
    </dgm:pt>
    <dgm:pt modelId="{013477B3-022B-4BB0-807D-7AC5BAF3DF91}" type="pres">
      <dgm:prSet presAssocID="{44D2C7CA-9DF7-43ED-8883-7A7B146F918D}" presName="Name21" presStyleCnt="0"/>
      <dgm:spPr/>
    </dgm:pt>
    <dgm:pt modelId="{DC6DD6F3-3B31-4181-8829-7B089BEF8BC6}" type="pres">
      <dgm:prSet presAssocID="{44D2C7CA-9DF7-43ED-8883-7A7B146F918D}" presName="level2Shape" presStyleLbl="node4" presStyleIdx="5" presStyleCnt="6"/>
      <dgm:spPr/>
    </dgm:pt>
    <dgm:pt modelId="{2584999A-E174-41B9-9020-CA51D3FE330E}" type="pres">
      <dgm:prSet presAssocID="{44D2C7CA-9DF7-43ED-8883-7A7B146F918D}" presName="hierChild3" presStyleCnt="0"/>
      <dgm:spPr/>
    </dgm:pt>
    <dgm:pt modelId="{1E3E0187-9CE9-411C-B947-4B961BE4D64F}" type="pres">
      <dgm:prSet presAssocID="{7359DF88-7ECE-4981-9668-E2980C5CF465}" presName="Name19" presStyleLbl="parChTrans1D3" presStyleIdx="6" presStyleCnt="8"/>
      <dgm:spPr/>
    </dgm:pt>
    <dgm:pt modelId="{2612A7BA-A1F0-49D4-B4A7-70A63B7D984C}" type="pres">
      <dgm:prSet presAssocID="{CE33CA6F-D8A5-406F-9BDB-B1C556BFFEE8}" presName="Name21" presStyleCnt="0"/>
      <dgm:spPr/>
    </dgm:pt>
    <dgm:pt modelId="{E64DA248-87E0-41C1-8811-29B77BB3ED11}" type="pres">
      <dgm:prSet presAssocID="{CE33CA6F-D8A5-406F-9BDB-B1C556BFFEE8}" presName="level2Shape" presStyleLbl="node3" presStyleIdx="6" presStyleCnt="8"/>
      <dgm:spPr/>
    </dgm:pt>
    <dgm:pt modelId="{D8E998DE-2B20-42F9-8CAD-1033C659C94B}" type="pres">
      <dgm:prSet presAssocID="{CE33CA6F-D8A5-406F-9BDB-B1C556BFFEE8}" presName="hierChild3" presStyleCnt="0"/>
      <dgm:spPr/>
    </dgm:pt>
    <dgm:pt modelId="{7C6C3650-A6D4-404F-9036-B35CEE764867}" type="pres">
      <dgm:prSet presAssocID="{0FF60E28-5BD7-408F-B4AC-C255510C2955}" presName="Name19" presStyleLbl="parChTrans1D3" presStyleIdx="7" presStyleCnt="8"/>
      <dgm:spPr/>
    </dgm:pt>
    <dgm:pt modelId="{D2354D46-9ECA-4E4D-840B-22D780E68B71}" type="pres">
      <dgm:prSet presAssocID="{07EEE528-22D3-42E6-BDB9-EA21398FD4DF}" presName="Name21" presStyleCnt="0"/>
      <dgm:spPr/>
    </dgm:pt>
    <dgm:pt modelId="{F61BA1B3-1CD1-456C-9E43-D449375075F6}" type="pres">
      <dgm:prSet presAssocID="{07EEE528-22D3-42E6-BDB9-EA21398FD4DF}" presName="level2Shape" presStyleLbl="node3" presStyleIdx="7" presStyleCnt="8"/>
      <dgm:spPr/>
    </dgm:pt>
    <dgm:pt modelId="{BFB0E50B-CC01-4DCB-9BDD-F851ECC2A5B8}" type="pres">
      <dgm:prSet presAssocID="{07EEE528-22D3-42E6-BDB9-EA21398FD4DF}" presName="hierChild3" presStyleCnt="0"/>
      <dgm:spPr/>
    </dgm:pt>
    <dgm:pt modelId="{9A31FB5D-5123-45B8-8D8A-B82BC7F6722C}" type="pres">
      <dgm:prSet presAssocID="{8E7AE5FC-C6BF-4171-87E3-A58A1B0CD6B6}" presName="bgShapesFlow" presStyleCnt="0"/>
      <dgm:spPr/>
    </dgm:pt>
  </dgm:ptLst>
  <dgm:cxnLst>
    <dgm:cxn modelId="{28A3869C-1136-496B-8BCE-DB2A84E2F40D}" type="presOf" srcId="{8E7AE5FC-C6BF-4171-87E3-A58A1B0CD6B6}" destId="{41ECB463-0EA1-4058-9377-B092D0580F0C}" srcOrd="0" destOrd="0" presId="urn:microsoft.com/office/officeart/2005/8/layout/hierarchy6"/>
    <dgm:cxn modelId="{31EF7A85-CC7A-44CC-9E01-5C8CEA102059}" srcId="{F1989EA1-D373-436F-B389-AAA7F59482DD}" destId="{D3E7E865-3931-45C4-908B-ED4B6DAB638B}" srcOrd="2" destOrd="0" parTransId="{FF17D94D-564A-4C5E-9876-1BF1179C0394}" sibTransId="{7A5AB8CB-6C38-4189-8397-80F06D729F73}"/>
    <dgm:cxn modelId="{D93DF768-E952-4AF4-B3A2-C5F5EDD3BA7B}" srcId="{19CD7D8B-8B0E-4C29-AB06-EA78D69E9884}" destId="{44D2C7CA-9DF7-43ED-8883-7A7B146F918D}" srcOrd="2" destOrd="0" parTransId="{358BB83D-6483-4101-83E6-2C013351F8FC}" sibTransId="{E8306F3C-982E-4E28-9E9B-CA4891974811}"/>
    <dgm:cxn modelId="{E4472075-55CD-498D-844F-F1A0853C673D}" type="presOf" srcId="{C43CA969-0520-4896-982F-C15263F6C4AB}" destId="{77185C05-EE75-495F-9B54-D7BC543E62D8}" srcOrd="0" destOrd="0" presId="urn:microsoft.com/office/officeart/2005/8/layout/hierarchy6"/>
    <dgm:cxn modelId="{4879242C-8E5B-49EE-8243-7F6B8B8EBF01}" srcId="{8E7AE5FC-C6BF-4171-87E3-A58A1B0CD6B6}" destId="{D8BE7AE5-BB48-449C-90C6-781D0E48196D}" srcOrd="0" destOrd="0" parTransId="{023126C3-B25B-475E-AF5F-7F9A58566ECF}" sibTransId="{9F8C223D-EC88-440D-B9CA-A672E616F2EC}"/>
    <dgm:cxn modelId="{9FE57263-E969-4B0E-B082-C01E8A92BDAA}" srcId="{D8BE7AE5-BB48-449C-90C6-781D0E48196D}" destId="{67E6F529-7A02-4F71-8B21-452187447269}" srcOrd="1" destOrd="0" parTransId="{8A860B21-127F-4C27-B50A-7C5014C47DF2}" sibTransId="{A9273EBC-11FC-496A-A431-478469640432}"/>
    <dgm:cxn modelId="{478CCB33-FFAB-406E-9863-4701547DDC40}" type="presOf" srcId="{F20EC566-DC40-48E0-8A5C-C8DBBB9343CF}" destId="{C13AB0F3-F4B4-4220-AA4F-F53DFA479C79}" srcOrd="0" destOrd="0" presId="urn:microsoft.com/office/officeart/2005/8/layout/hierarchy6"/>
    <dgm:cxn modelId="{915510B3-D119-433A-8319-4E0D0CDC3D8A}" type="presOf" srcId="{9DF2E523-F489-4E13-9CCC-22936C8C54B5}" destId="{DA157B4E-A0E5-4750-AFE5-E3EEF879F7B4}" srcOrd="0" destOrd="0" presId="urn:microsoft.com/office/officeart/2005/8/layout/hierarchy6"/>
    <dgm:cxn modelId="{8D4A249E-7D23-49A5-B91B-56C2017F4546}" type="presOf" srcId="{A241DEFA-5B1A-49A5-81DA-6593AA73FE1E}" destId="{A85CB4BE-1063-44CF-8D75-D82B83F0ACF7}" srcOrd="0" destOrd="0" presId="urn:microsoft.com/office/officeart/2005/8/layout/hierarchy6"/>
    <dgm:cxn modelId="{F6CA24CD-B664-4BE1-958C-C65F9BE20A83}" srcId="{19CD7D8B-8B0E-4C29-AB06-EA78D69E9884}" destId="{AE1C6593-D7AE-471E-888F-835E3D6AE8C0}" srcOrd="0" destOrd="0" parTransId="{C43CA969-0520-4896-982F-C15263F6C4AB}" sibTransId="{8FE1C0CD-6A9C-46A0-9BD5-A552F4BD03E5}"/>
    <dgm:cxn modelId="{9E67E3C3-97D4-4B75-B102-53634DB72691}" type="presOf" srcId="{358BB83D-6483-4101-83E6-2C013351F8FC}" destId="{F14936ED-FF81-4B0C-A69C-9DDDB031FED1}" srcOrd="0" destOrd="0" presId="urn:microsoft.com/office/officeart/2005/8/layout/hierarchy6"/>
    <dgm:cxn modelId="{094FE708-425F-4F7B-9C5B-A2C856E1757D}" type="presOf" srcId="{5CC33F6A-E24D-49E7-93B1-E2C0CA803389}" destId="{AA7189D7-B7A1-4FA9-AA99-7DE7B731AB61}" srcOrd="0" destOrd="0" presId="urn:microsoft.com/office/officeart/2005/8/layout/hierarchy6"/>
    <dgm:cxn modelId="{C26AE7D5-85B9-46D8-BE5C-B418230B5148}" type="presOf" srcId="{91D2AB89-8951-462A-8CA3-21355584ACD7}" destId="{AF7A1248-9789-442E-9C1A-7C0CB79220C1}" srcOrd="0" destOrd="0" presId="urn:microsoft.com/office/officeart/2005/8/layout/hierarchy6"/>
    <dgm:cxn modelId="{D971E60B-A196-4A3B-917C-95B96554E2E0}" type="presOf" srcId="{D8BE7AE5-BB48-449C-90C6-781D0E48196D}" destId="{B04CB664-0F2E-42B2-AC08-61379114EFDF}" srcOrd="0" destOrd="0" presId="urn:microsoft.com/office/officeart/2005/8/layout/hierarchy6"/>
    <dgm:cxn modelId="{633CEEC8-92EB-41C7-B72A-785FA9C2B76B}" type="presOf" srcId="{E052BBC3-62F0-4F01-8160-4C729C2AC9AB}" destId="{EAE875DE-C9B9-423F-96B8-0FDD9995C33E}" srcOrd="0" destOrd="0" presId="urn:microsoft.com/office/officeart/2005/8/layout/hierarchy6"/>
    <dgm:cxn modelId="{6A249F80-1332-4FB6-8121-034D6D65B375}" srcId="{F1989EA1-D373-436F-B389-AAA7F59482DD}" destId="{6B146D96-D71A-445B-A09D-01B16EA6466C}" srcOrd="1" destOrd="0" parTransId="{D6DE6173-30A6-495C-ADC7-4998368DD23A}" sibTransId="{C3E43878-DC47-4718-8BEA-D05ADB9158A0}"/>
    <dgm:cxn modelId="{8A10ECA6-117F-44F7-8FD6-35D3124589F0}" type="presOf" srcId="{8D0274CC-1161-46F8-9C4A-72431AB5A356}" destId="{F5D19EB6-F6A7-41B0-BACB-6EFA99AA57C2}" srcOrd="0" destOrd="0" presId="urn:microsoft.com/office/officeart/2005/8/layout/hierarchy6"/>
    <dgm:cxn modelId="{A364A268-AF56-4633-A2CF-6D778C048696}" type="presOf" srcId="{07EEE528-22D3-42E6-BDB9-EA21398FD4DF}" destId="{F61BA1B3-1CD1-456C-9E43-D449375075F6}" srcOrd="0" destOrd="0" presId="urn:microsoft.com/office/officeart/2005/8/layout/hierarchy6"/>
    <dgm:cxn modelId="{BCD45DD7-1846-4C96-9AFD-D2B493866DE3}" type="presOf" srcId="{8A860B21-127F-4C27-B50A-7C5014C47DF2}" destId="{EF1E0CF2-1547-404F-9601-D7B96069515C}" srcOrd="0" destOrd="0" presId="urn:microsoft.com/office/officeart/2005/8/layout/hierarchy6"/>
    <dgm:cxn modelId="{8E794CD8-2D55-469D-A05F-DE685A944EE2}" type="presOf" srcId="{F1989EA1-D373-436F-B389-AAA7F59482DD}" destId="{F7091BB9-EC3B-494D-BF27-4D362455AE1E}" srcOrd="0" destOrd="0" presId="urn:microsoft.com/office/officeart/2005/8/layout/hierarchy6"/>
    <dgm:cxn modelId="{6D2C88FC-C31C-4614-A583-ACEDA4410053}" srcId="{67E6F529-7A02-4F71-8B21-452187447269}" destId="{5CC33F6A-E24D-49E7-93B1-E2C0CA803389}" srcOrd="0" destOrd="0" parTransId="{31890B1D-B760-477E-8999-80A97166CA65}" sibTransId="{6F820F24-C9A7-41B6-A3A1-B7DCA4E0F77F}"/>
    <dgm:cxn modelId="{0FC0E31C-3EDA-4E98-ABD8-21996D0EAD32}" srcId="{F1989EA1-D373-436F-B389-AAA7F59482DD}" destId="{FFDC2B1E-B0D1-4A73-AD32-A67378281EF6}" srcOrd="0" destOrd="0" parTransId="{DAE1E1D1-F74C-4D64-8712-00E012CEEF52}" sibTransId="{17079610-1AAB-41D1-A408-A4387FF878A4}"/>
    <dgm:cxn modelId="{6CB8135A-A4C6-434B-BCD5-6C968978DD24}" type="presOf" srcId="{1BAC24DF-145C-48E9-B2B3-473BD8AD62A2}" destId="{0B9A88B4-0555-4ED1-B98D-4505F49B89C3}" srcOrd="0" destOrd="0" presId="urn:microsoft.com/office/officeart/2005/8/layout/hierarchy6"/>
    <dgm:cxn modelId="{A7AC6573-0DF1-4D79-8B7C-71A68E67B24B}" type="presOf" srcId="{0E2DECDC-8959-4BD1-8B97-2752A2663733}" destId="{7AA12C7E-4E63-4733-A851-4C8364564D44}" srcOrd="0" destOrd="0" presId="urn:microsoft.com/office/officeart/2005/8/layout/hierarchy6"/>
    <dgm:cxn modelId="{84FB3282-4ED0-49B1-BA69-6B80D674153A}" type="presOf" srcId="{DAE1E1D1-F74C-4D64-8712-00E012CEEF52}" destId="{7E5B774B-58C7-44C2-B566-CD06F268DA6D}" srcOrd="0" destOrd="0" presId="urn:microsoft.com/office/officeart/2005/8/layout/hierarchy6"/>
    <dgm:cxn modelId="{382BE1F8-F5FF-497E-A197-5A4563FB1878}" type="presOf" srcId="{FF17D94D-564A-4C5E-9876-1BF1179C0394}" destId="{9297409C-50A1-4A07-9C17-68038A89A58B}" srcOrd="0" destOrd="0" presId="urn:microsoft.com/office/officeart/2005/8/layout/hierarchy6"/>
    <dgm:cxn modelId="{1522165D-2E8D-47B4-A583-EF468A2859C1}" type="presOf" srcId="{19CD7D8B-8B0E-4C29-AB06-EA78D69E9884}" destId="{630A4C10-17CF-4CBE-84D0-DD2FD688CDD0}" srcOrd="0" destOrd="0" presId="urn:microsoft.com/office/officeart/2005/8/layout/hierarchy6"/>
    <dgm:cxn modelId="{0C970D80-0637-4FE3-81AD-B4F5CFB0E60A}" type="presOf" srcId="{AE1C6593-D7AE-471E-888F-835E3D6AE8C0}" destId="{4655EF10-11D1-446E-AEB5-77AC479A3D0C}" srcOrd="0" destOrd="0" presId="urn:microsoft.com/office/officeart/2005/8/layout/hierarchy6"/>
    <dgm:cxn modelId="{15525229-478D-490F-951F-33DD1667519C}" srcId="{67E6F529-7A02-4F71-8B21-452187447269}" destId="{07EEE528-22D3-42E6-BDB9-EA21398FD4DF}" srcOrd="4" destOrd="0" parTransId="{0FF60E28-5BD7-408F-B4AC-C255510C2955}" sibTransId="{980A4226-1BD3-41F2-B1BB-E24974236DE1}"/>
    <dgm:cxn modelId="{B5E30668-2B47-47AE-A1BC-EA907A52D6A5}" type="presOf" srcId="{D3E7E865-3931-45C4-908B-ED4B6DAB638B}" destId="{3F9C51C8-457D-4DDA-8264-BF698686AC82}" srcOrd="0" destOrd="0" presId="urn:microsoft.com/office/officeart/2005/8/layout/hierarchy6"/>
    <dgm:cxn modelId="{11E515CA-B32D-4F82-B5CC-8EFEC97BB405}" srcId="{67E6F529-7A02-4F71-8B21-452187447269}" destId="{CE33CA6F-D8A5-406F-9BDB-B1C556BFFEE8}" srcOrd="3" destOrd="0" parTransId="{7359DF88-7ECE-4981-9668-E2980C5CF465}" sibTransId="{B7B3625B-7AF8-42DA-B4CD-BD7BDA534BB1}"/>
    <dgm:cxn modelId="{22DE424C-7FF3-4876-9E97-8BF6A0657335}" srcId="{D3E7E865-3931-45C4-908B-ED4B6DAB638B}" destId="{8D0274CC-1161-46F8-9C4A-72431AB5A356}" srcOrd="0" destOrd="0" parTransId="{9DF2E523-F489-4E13-9CCC-22936C8C54B5}" sibTransId="{FBD6A2E9-77F8-4CCC-A4DE-75F862B4BE20}"/>
    <dgm:cxn modelId="{D15CCA2B-FA27-47D9-A2C7-66C8ECBE75EB}" type="presOf" srcId="{CE1037D1-80C2-49F9-9706-3AD09BFF6888}" destId="{3175B011-8775-456B-B05C-3B333EF56FF4}" srcOrd="0" destOrd="0" presId="urn:microsoft.com/office/officeart/2005/8/layout/hierarchy6"/>
    <dgm:cxn modelId="{EA89845A-D365-49E1-862A-05BD3AE96C14}" srcId="{67E6F529-7A02-4F71-8B21-452187447269}" destId="{CE1037D1-80C2-49F9-9706-3AD09BFF6888}" srcOrd="1" destOrd="0" parTransId="{D41A43A5-F965-4097-AD21-E0A117BAAE68}" sibTransId="{BBE5C58C-E6D8-4DAA-843A-298C4E3985A6}"/>
    <dgm:cxn modelId="{0F467EB9-BA23-44FB-8700-A76C96891FA6}" srcId="{D8BE7AE5-BB48-449C-90C6-781D0E48196D}" destId="{F1989EA1-D373-436F-B389-AAA7F59482DD}" srcOrd="0" destOrd="0" parTransId="{0E2DECDC-8959-4BD1-8B97-2752A2663733}" sibTransId="{302C95FE-84E6-4C72-B8AB-CB4A963246B7}"/>
    <dgm:cxn modelId="{5F45D8D5-E0D3-406D-8073-2A1232A08BB3}" srcId="{67E6F529-7A02-4F71-8B21-452187447269}" destId="{19CD7D8B-8B0E-4C29-AB06-EA78D69E9884}" srcOrd="2" destOrd="0" parTransId="{E052BBC3-62F0-4F01-8160-4C729C2AC9AB}" sibTransId="{98AEDA98-E5F3-4772-9135-F6930F71EE98}"/>
    <dgm:cxn modelId="{F71E95AB-6D6A-4256-A853-ECEECE3044BE}" type="presOf" srcId="{6B146D96-D71A-445B-A09D-01B16EA6466C}" destId="{48E42556-5E20-42D6-9644-B7030556178E}" srcOrd="0" destOrd="0" presId="urn:microsoft.com/office/officeart/2005/8/layout/hierarchy6"/>
    <dgm:cxn modelId="{7B093A16-4EB0-4ACA-8C25-0CD9CF8DBEED}" type="presOf" srcId="{31890B1D-B760-477E-8999-80A97166CA65}" destId="{A18577B5-BF7B-49BB-80E7-549A180BBF13}" srcOrd="0" destOrd="0" presId="urn:microsoft.com/office/officeart/2005/8/layout/hierarchy6"/>
    <dgm:cxn modelId="{C322CFA7-D595-4ED4-9D65-2999B2E1286C}" type="presOf" srcId="{CE33CA6F-D8A5-406F-9BDB-B1C556BFFEE8}" destId="{E64DA248-87E0-41C1-8811-29B77BB3ED11}" srcOrd="0" destOrd="0" presId="urn:microsoft.com/office/officeart/2005/8/layout/hierarchy6"/>
    <dgm:cxn modelId="{445C88C9-373A-413D-9BD9-3E79DE5262DF}" srcId="{19CD7D8B-8B0E-4C29-AB06-EA78D69E9884}" destId="{1BAC24DF-145C-48E9-B2B3-473BD8AD62A2}" srcOrd="1" destOrd="0" parTransId="{A241DEFA-5B1A-49A5-81DA-6593AA73FE1E}" sibTransId="{99D2A03B-BE19-416F-B04A-4033BB3E85C9}"/>
    <dgm:cxn modelId="{A07251CA-A74E-45FA-9F10-4622C9D0E00F}" type="presOf" srcId="{2BE64B4A-32C4-460B-96D5-5F13C496C8C9}" destId="{9B2060BD-6FE7-466E-8019-E8EF80C593DC}" srcOrd="0" destOrd="0" presId="urn:microsoft.com/office/officeart/2005/8/layout/hierarchy6"/>
    <dgm:cxn modelId="{F205E02F-623F-45FA-B21C-8A882305397F}" type="presOf" srcId="{0FF60E28-5BD7-408F-B4AC-C255510C2955}" destId="{7C6C3650-A6D4-404F-9036-B35CEE764867}" srcOrd="0" destOrd="0" presId="urn:microsoft.com/office/officeart/2005/8/layout/hierarchy6"/>
    <dgm:cxn modelId="{60D0E493-EF0F-470C-9903-B5809480C93F}" type="presOf" srcId="{7359DF88-7ECE-4981-9668-E2980C5CF465}" destId="{1E3E0187-9CE9-411C-B947-4B961BE4D64F}" srcOrd="0" destOrd="0" presId="urn:microsoft.com/office/officeart/2005/8/layout/hierarchy6"/>
    <dgm:cxn modelId="{885144C6-0822-47E9-943B-E66B9D84ECED}" type="presOf" srcId="{44D2C7CA-9DF7-43ED-8883-7A7B146F918D}" destId="{DC6DD6F3-3B31-4181-8829-7B089BEF8BC6}" srcOrd="0" destOrd="0" presId="urn:microsoft.com/office/officeart/2005/8/layout/hierarchy6"/>
    <dgm:cxn modelId="{579B1F23-A358-4C9C-B05B-62829F478E00}" type="presOf" srcId="{D6DE6173-30A6-495C-ADC7-4998368DD23A}" destId="{CAEBECCD-F4DC-4B4F-A479-273A08529833}" srcOrd="0" destOrd="0" presId="urn:microsoft.com/office/officeart/2005/8/layout/hierarchy6"/>
    <dgm:cxn modelId="{0338FF5F-DF8C-458A-B9E7-AAF74EAAE3BC}" type="presOf" srcId="{FFDC2B1E-B0D1-4A73-AD32-A67378281EF6}" destId="{E231EFE5-9939-479A-8C4A-7F6838CE3B69}" srcOrd="0" destOrd="0" presId="urn:microsoft.com/office/officeart/2005/8/layout/hierarchy6"/>
    <dgm:cxn modelId="{BFE1F29C-7264-4A31-8DFA-0259FC1EBFEF}" srcId="{6B146D96-D71A-445B-A09D-01B16EA6466C}" destId="{91D2AB89-8951-462A-8CA3-21355584ACD7}" srcOrd="0" destOrd="0" parTransId="{2BE64B4A-32C4-460B-96D5-5F13C496C8C9}" sibTransId="{65FEDB04-0B1E-421A-83B6-6BD110249258}"/>
    <dgm:cxn modelId="{3904D677-4084-4A3C-8516-308413157AF1}" type="presOf" srcId="{4AB07771-CD30-4156-9CD6-E191559A6C48}" destId="{7ECD4DC3-CC88-4D86-A8C3-9A3282FC7665}" srcOrd="0" destOrd="0" presId="urn:microsoft.com/office/officeart/2005/8/layout/hierarchy6"/>
    <dgm:cxn modelId="{57F8893D-535B-4446-A5A4-712048B95CE5}" srcId="{FFDC2B1E-B0D1-4A73-AD32-A67378281EF6}" destId="{F20EC566-DC40-48E0-8A5C-C8DBBB9343CF}" srcOrd="0" destOrd="0" parTransId="{4AB07771-CD30-4156-9CD6-E191559A6C48}" sibTransId="{7FF1CF19-76E0-4456-A9EB-CA2A1BAFB781}"/>
    <dgm:cxn modelId="{B8A1A3F3-BE79-4AEB-B7E9-75FA3ADBD58F}" type="presOf" srcId="{67E6F529-7A02-4F71-8B21-452187447269}" destId="{0D7B6ED6-7442-4253-B849-7D1D83D612B3}" srcOrd="0" destOrd="0" presId="urn:microsoft.com/office/officeart/2005/8/layout/hierarchy6"/>
    <dgm:cxn modelId="{5B983261-5FDE-4D5F-8BD9-18E51752E5DE}" type="presOf" srcId="{D41A43A5-F965-4097-AD21-E0A117BAAE68}" destId="{D9A65E6C-41FA-4E07-AAE1-5AD216CCA167}" srcOrd="0" destOrd="0" presId="urn:microsoft.com/office/officeart/2005/8/layout/hierarchy6"/>
    <dgm:cxn modelId="{CAF5AFC0-9111-4438-88DB-8765ABAEDAB2}" type="presParOf" srcId="{41ECB463-0EA1-4058-9377-B092D0580F0C}" destId="{2D93BC17-2678-44E0-9636-4106093A4C90}" srcOrd="0" destOrd="0" presId="urn:microsoft.com/office/officeart/2005/8/layout/hierarchy6"/>
    <dgm:cxn modelId="{7CD2B39A-6542-4BE5-B2EA-33D6E23FDEDF}" type="presParOf" srcId="{2D93BC17-2678-44E0-9636-4106093A4C90}" destId="{6740FA78-01E2-4DA7-B3BF-ACB720FE31B5}" srcOrd="0" destOrd="0" presId="urn:microsoft.com/office/officeart/2005/8/layout/hierarchy6"/>
    <dgm:cxn modelId="{D32B0EEF-7919-4F50-B0F2-C5757958262D}" type="presParOf" srcId="{6740FA78-01E2-4DA7-B3BF-ACB720FE31B5}" destId="{FDEC472E-28F7-4C35-8597-A6873C54FC73}" srcOrd="0" destOrd="0" presId="urn:microsoft.com/office/officeart/2005/8/layout/hierarchy6"/>
    <dgm:cxn modelId="{D3A585BA-AAED-43FE-A02A-2B0FCB778652}" type="presParOf" srcId="{FDEC472E-28F7-4C35-8597-A6873C54FC73}" destId="{B04CB664-0F2E-42B2-AC08-61379114EFDF}" srcOrd="0" destOrd="0" presId="urn:microsoft.com/office/officeart/2005/8/layout/hierarchy6"/>
    <dgm:cxn modelId="{A855B0CD-A06F-4A92-B6D3-ABB211973DBB}" type="presParOf" srcId="{FDEC472E-28F7-4C35-8597-A6873C54FC73}" destId="{6F1DCB99-8D6D-4009-BD61-D8226D83B668}" srcOrd="1" destOrd="0" presId="urn:microsoft.com/office/officeart/2005/8/layout/hierarchy6"/>
    <dgm:cxn modelId="{4E7B9172-4E6C-4FF0-93F3-D7EE531A2461}" type="presParOf" srcId="{6F1DCB99-8D6D-4009-BD61-D8226D83B668}" destId="{7AA12C7E-4E63-4733-A851-4C8364564D44}" srcOrd="0" destOrd="0" presId="urn:microsoft.com/office/officeart/2005/8/layout/hierarchy6"/>
    <dgm:cxn modelId="{98D60B46-409B-4622-ABB0-5B6708757AC6}" type="presParOf" srcId="{6F1DCB99-8D6D-4009-BD61-D8226D83B668}" destId="{70645C42-C8C9-4921-A28E-5981EDBA0C37}" srcOrd="1" destOrd="0" presId="urn:microsoft.com/office/officeart/2005/8/layout/hierarchy6"/>
    <dgm:cxn modelId="{7AEC2075-9D9E-4EAC-B6CC-A209E4A1F1E5}" type="presParOf" srcId="{70645C42-C8C9-4921-A28E-5981EDBA0C37}" destId="{F7091BB9-EC3B-494D-BF27-4D362455AE1E}" srcOrd="0" destOrd="0" presId="urn:microsoft.com/office/officeart/2005/8/layout/hierarchy6"/>
    <dgm:cxn modelId="{461BEF7F-D3E7-4215-94DF-92E6FEFB2767}" type="presParOf" srcId="{70645C42-C8C9-4921-A28E-5981EDBA0C37}" destId="{CB42F6C2-7C3A-4DB3-A3CF-AE3D5E0FB015}" srcOrd="1" destOrd="0" presId="urn:microsoft.com/office/officeart/2005/8/layout/hierarchy6"/>
    <dgm:cxn modelId="{C12CCA6F-1A8A-4045-B74E-C25117627EF0}" type="presParOf" srcId="{CB42F6C2-7C3A-4DB3-A3CF-AE3D5E0FB015}" destId="{7E5B774B-58C7-44C2-B566-CD06F268DA6D}" srcOrd="0" destOrd="0" presId="urn:microsoft.com/office/officeart/2005/8/layout/hierarchy6"/>
    <dgm:cxn modelId="{0BD7A973-A1F7-4F66-B964-7110ABFD9E56}" type="presParOf" srcId="{CB42F6C2-7C3A-4DB3-A3CF-AE3D5E0FB015}" destId="{AD8D55F9-BCC7-4B86-B883-E873544CAECA}" srcOrd="1" destOrd="0" presId="urn:microsoft.com/office/officeart/2005/8/layout/hierarchy6"/>
    <dgm:cxn modelId="{E903B277-7AFE-4F67-BBD0-E3E80B0FB31D}" type="presParOf" srcId="{AD8D55F9-BCC7-4B86-B883-E873544CAECA}" destId="{E231EFE5-9939-479A-8C4A-7F6838CE3B69}" srcOrd="0" destOrd="0" presId="urn:microsoft.com/office/officeart/2005/8/layout/hierarchy6"/>
    <dgm:cxn modelId="{60F33A8B-249E-4B98-8C91-D4042D2C2869}" type="presParOf" srcId="{AD8D55F9-BCC7-4B86-B883-E873544CAECA}" destId="{7F7D5DD9-5A15-48C5-BF41-CB02446F3F7C}" srcOrd="1" destOrd="0" presId="urn:microsoft.com/office/officeart/2005/8/layout/hierarchy6"/>
    <dgm:cxn modelId="{51CD3469-E20F-48F8-890A-B17EE1C0D4BC}" type="presParOf" srcId="{7F7D5DD9-5A15-48C5-BF41-CB02446F3F7C}" destId="{7ECD4DC3-CC88-4D86-A8C3-9A3282FC7665}" srcOrd="0" destOrd="0" presId="urn:microsoft.com/office/officeart/2005/8/layout/hierarchy6"/>
    <dgm:cxn modelId="{910111AC-E1FF-48E3-A5E8-8AE63EE5280F}" type="presParOf" srcId="{7F7D5DD9-5A15-48C5-BF41-CB02446F3F7C}" destId="{7C9616D4-2003-48ED-ADD9-C44CB8B49F2A}" srcOrd="1" destOrd="0" presId="urn:microsoft.com/office/officeart/2005/8/layout/hierarchy6"/>
    <dgm:cxn modelId="{48DA5F9C-04F6-443E-9E71-2E0271876CF0}" type="presParOf" srcId="{7C9616D4-2003-48ED-ADD9-C44CB8B49F2A}" destId="{C13AB0F3-F4B4-4220-AA4F-F53DFA479C79}" srcOrd="0" destOrd="0" presId="urn:microsoft.com/office/officeart/2005/8/layout/hierarchy6"/>
    <dgm:cxn modelId="{32F5F823-F11D-4AD6-B51A-C8E16DD4257A}" type="presParOf" srcId="{7C9616D4-2003-48ED-ADD9-C44CB8B49F2A}" destId="{0C176238-B92B-44BA-8423-A450485C4EBB}" srcOrd="1" destOrd="0" presId="urn:microsoft.com/office/officeart/2005/8/layout/hierarchy6"/>
    <dgm:cxn modelId="{9CCEB5C3-EA9C-4D77-AD73-A9CBB92D2513}" type="presParOf" srcId="{CB42F6C2-7C3A-4DB3-A3CF-AE3D5E0FB015}" destId="{CAEBECCD-F4DC-4B4F-A479-273A08529833}" srcOrd="2" destOrd="0" presId="urn:microsoft.com/office/officeart/2005/8/layout/hierarchy6"/>
    <dgm:cxn modelId="{19FD4676-B6ED-427B-8F13-2226220917C3}" type="presParOf" srcId="{CB42F6C2-7C3A-4DB3-A3CF-AE3D5E0FB015}" destId="{0DA07C45-4956-44FF-88C1-55F00034ECC5}" srcOrd="3" destOrd="0" presId="urn:microsoft.com/office/officeart/2005/8/layout/hierarchy6"/>
    <dgm:cxn modelId="{EEAD77C7-C44B-4CE1-8AB3-4174919E5FC8}" type="presParOf" srcId="{0DA07C45-4956-44FF-88C1-55F00034ECC5}" destId="{48E42556-5E20-42D6-9644-B7030556178E}" srcOrd="0" destOrd="0" presId="urn:microsoft.com/office/officeart/2005/8/layout/hierarchy6"/>
    <dgm:cxn modelId="{43CE2055-3795-4777-AF17-77B96F7F8A85}" type="presParOf" srcId="{0DA07C45-4956-44FF-88C1-55F00034ECC5}" destId="{688AB030-4821-445B-B3E0-DA84097F059B}" srcOrd="1" destOrd="0" presId="urn:microsoft.com/office/officeart/2005/8/layout/hierarchy6"/>
    <dgm:cxn modelId="{91F574E2-02F6-4018-871C-52FC1C671FA4}" type="presParOf" srcId="{688AB030-4821-445B-B3E0-DA84097F059B}" destId="{9B2060BD-6FE7-466E-8019-E8EF80C593DC}" srcOrd="0" destOrd="0" presId="urn:microsoft.com/office/officeart/2005/8/layout/hierarchy6"/>
    <dgm:cxn modelId="{CB637D8C-F6A9-45B4-806F-D4CD31AA50E3}" type="presParOf" srcId="{688AB030-4821-445B-B3E0-DA84097F059B}" destId="{D702624E-482E-4417-B2CB-5B0A2E843CE3}" srcOrd="1" destOrd="0" presId="urn:microsoft.com/office/officeart/2005/8/layout/hierarchy6"/>
    <dgm:cxn modelId="{E9434ADB-22EA-4CEF-8CFB-68AE4D5B658E}" type="presParOf" srcId="{D702624E-482E-4417-B2CB-5B0A2E843CE3}" destId="{AF7A1248-9789-442E-9C1A-7C0CB79220C1}" srcOrd="0" destOrd="0" presId="urn:microsoft.com/office/officeart/2005/8/layout/hierarchy6"/>
    <dgm:cxn modelId="{094959DB-7E70-4A02-AD02-4C0355CD04A4}" type="presParOf" srcId="{D702624E-482E-4417-B2CB-5B0A2E843CE3}" destId="{640F8B42-755D-44A4-9A3E-758BA8E76926}" srcOrd="1" destOrd="0" presId="urn:microsoft.com/office/officeart/2005/8/layout/hierarchy6"/>
    <dgm:cxn modelId="{8DB743A7-C6F1-4933-9343-EBC6AB2E82EE}" type="presParOf" srcId="{CB42F6C2-7C3A-4DB3-A3CF-AE3D5E0FB015}" destId="{9297409C-50A1-4A07-9C17-68038A89A58B}" srcOrd="4" destOrd="0" presId="urn:microsoft.com/office/officeart/2005/8/layout/hierarchy6"/>
    <dgm:cxn modelId="{92A91AAD-14A9-4158-A55A-FBCB87CD09BE}" type="presParOf" srcId="{CB42F6C2-7C3A-4DB3-A3CF-AE3D5E0FB015}" destId="{29E82BDA-3DE3-4EF4-937D-0CBCA6B8A2EF}" srcOrd="5" destOrd="0" presId="urn:microsoft.com/office/officeart/2005/8/layout/hierarchy6"/>
    <dgm:cxn modelId="{73086A43-78ED-4F8B-B76C-76286526C408}" type="presParOf" srcId="{29E82BDA-3DE3-4EF4-937D-0CBCA6B8A2EF}" destId="{3F9C51C8-457D-4DDA-8264-BF698686AC82}" srcOrd="0" destOrd="0" presId="urn:microsoft.com/office/officeart/2005/8/layout/hierarchy6"/>
    <dgm:cxn modelId="{E5D142D2-ABDE-4491-8F78-91A60FC75240}" type="presParOf" srcId="{29E82BDA-3DE3-4EF4-937D-0CBCA6B8A2EF}" destId="{3CAA98F9-E0C6-41A5-935F-9CF3F23C6A9F}" srcOrd="1" destOrd="0" presId="urn:microsoft.com/office/officeart/2005/8/layout/hierarchy6"/>
    <dgm:cxn modelId="{E50F77A2-1A23-4B39-A247-2564029387DD}" type="presParOf" srcId="{3CAA98F9-E0C6-41A5-935F-9CF3F23C6A9F}" destId="{DA157B4E-A0E5-4750-AFE5-E3EEF879F7B4}" srcOrd="0" destOrd="0" presId="urn:microsoft.com/office/officeart/2005/8/layout/hierarchy6"/>
    <dgm:cxn modelId="{1B20E190-5C88-483F-844D-8C757AB1BDB3}" type="presParOf" srcId="{3CAA98F9-E0C6-41A5-935F-9CF3F23C6A9F}" destId="{89852153-EBBD-4AC2-B951-E3FF9C4C9699}" srcOrd="1" destOrd="0" presId="urn:microsoft.com/office/officeart/2005/8/layout/hierarchy6"/>
    <dgm:cxn modelId="{61EE97AF-0E33-4775-9B0D-EEA1E2DB43BD}" type="presParOf" srcId="{89852153-EBBD-4AC2-B951-E3FF9C4C9699}" destId="{F5D19EB6-F6A7-41B0-BACB-6EFA99AA57C2}" srcOrd="0" destOrd="0" presId="urn:microsoft.com/office/officeart/2005/8/layout/hierarchy6"/>
    <dgm:cxn modelId="{913ED13C-822F-458C-AD9F-0B5695126436}" type="presParOf" srcId="{89852153-EBBD-4AC2-B951-E3FF9C4C9699}" destId="{1819A4DD-FB9C-4240-8BC3-6214499DE99E}" srcOrd="1" destOrd="0" presId="urn:microsoft.com/office/officeart/2005/8/layout/hierarchy6"/>
    <dgm:cxn modelId="{3DDE3F49-6402-4F8D-AC26-205A2FACBFAA}" type="presParOf" srcId="{6F1DCB99-8D6D-4009-BD61-D8226D83B668}" destId="{EF1E0CF2-1547-404F-9601-D7B96069515C}" srcOrd="2" destOrd="0" presId="urn:microsoft.com/office/officeart/2005/8/layout/hierarchy6"/>
    <dgm:cxn modelId="{B373B9B4-BEFA-4EB9-A678-036DEEB72CC9}" type="presParOf" srcId="{6F1DCB99-8D6D-4009-BD61-D8226D83B668}" destId="{3750B9D9-7AF2-49CC-B4DF-04E6D7C76DFC}" srcOrd="3" destOrd="0" presId="urn:microsoft.com/office/officeart/2005/8/layout/hierarchy6"/>
    <dgm:cxn modelId="{06CFB71C-AAE7-4268-BA0D-3EB06448EAAD}" type="presParOf" srcId="{3750B9D9-7AF2-49CC-B4DF-04E6D7C76DFC}" destId="{0D7B6ED6-7442-4253-B849-7D1D83D612B3}" srcOrd="0" destOrd="0" presId="urn:microsoft.com/office/officeart/2005/8/layout/hierarchy6"/>
    <dgm:cxn modelId="{02841971-EE31-4EF8-AC1F-07A38126158E}" type="presParOf" srcId="{3750B9D9-7AF2-49CC-B4DF-04E6D7C76DFC}" destId="{82985C27-378B-41BF-BDFE-046A929A75F1}" srcOrd="1" destOrd="0" presId="urn:microsoft.com/office/officeart/2005/8/layout/hierarchy6"/>
    <dgm:cxn modelId="{32B7D7F8-8789-4137-8076-0A6569D84DE3}" type="presParOf" srcId="{82985C27-378B-41BF-BDFE-046A929A75F1}" destId="{A18577B5-BF7B-49BB-80E7-549A180BBF13}" srcOrd="0" destOrd="0" presId="urn:microsoft.com/office/officeart/2005/8/layout/hierarchy6"/>
    <dgm:cxn modelId="{5A06C5E3-1914-4B0A-94A1-54719A7CDC77}" type="presParOf" srcId="{82985C27-378B-41BF-BDFE-046A929A75F1}" destId="{C4120FDC-A436-4801-916F-4DC7B8895487}" srcOrd="1" destOrd="0" presId="urn:microsoft.com/office/officeart/2005/8/layout/hierarchy6"/>
    <dgm:cxn modelId="{FB2EBCF3-B0B4-483C-9F4D-1F560B34B675}" type="presParOf" srcId="{C4120FDC-A436-4801-916F-4DC7B8895487}" destId="{AA7189D7-B7A1-4FA9-AA99-7DE7B731AB61}" srcOrd="0" destOrd="0" presId="urn:microsoft.com/office/officeart/2005/8/layout/hierarchy6"/>
    <dgm:cxn modelId="{079AF458-D768-4D8D-AEB2-FBA63376077A}" type="presParOf" srcId="{C4120FDC-A436-4801-916F-4DC7B8895487}" destId="{3BDFD57F-F8FB-4B2D-8EF5-3762A67897FF}" srcOrd="1" destOrd="0" presId="urn:microsoft.com/office/officeart/2005/8/layout/hierarchy6"/>
    <dgm:cxn modelId="{520FA35B-82C0-4C45-8683-002638173235}" type="presParOf" srcId="{82985C27-378B-41BF-BDFE-046A929A75F1}" destId="{D9A65E6C-41FA-4E07-AAE1-5AD216CCA167}" srcOrd="2" destOrd="0" presId="urn:microsoft.com/office/officeart/2005/8/layout/hierarchy6"/>
    <dgm:cxn modelId="{A4C008A3-F35A-46E7-BA2A-366E52E51941}" type="presParOf" srcId="{82985C27-378B-41BF-BDFE-046A929A75F1}" destId="{4468A74B-AC63-4C97-8A27-11C9E311B055}" srcOrd="3" destOrd="0" presId="urn:microsoft.com/office/officeart/2005/8/layout/hierarchy6"/>
    <dgm:cxn modelId="{19E45367-72F5-4F9E-A4D8-57F38CA82640}" type="presParOf" srcId="{4468A74B-AC63-4C97-8A27-11C9E311B055}" destId="{3175B011-8775-456B-B05C-3B333EF56FF4}" srcOrd="0" destOrd="0" presId="urn:microsoft.com/office/officeart/2005/8/layout/hierarchy6"/>
    <dgm:cxn modelId="{360EFB5C-D138-4A80-B5FE-F1DD9CAF6DD5}" type="presParOf" srcId="{4468A74B-AC63-4C97-8A27-11C9E311B055}" destId="{062BDDA0-0FAD-4723-B09B-C1D18EFE9272}" srcOrd="1" destOrd="0" presId="urn:microsoft.com/office/officeart/2005/8/layout/hierarchy6"/>
    <dgm:cxn modelId="{207DCE3A-CF4B-4552-837E-D02F68A24B37}" type="presParOf" srcId="{82985C27-378B-41BF-BDFE-046A929A75F1}" destId="{EAE875DE-C9B9-423F-96B8-0FDD9995C33E}" srcOrd="4" destOrd="0" presId="urn:microsoft.com/office/officeart/2005/8/layout/hierarchy6"/>
    <dgm:cxn modelId="{4B29F055-FD7D-4187-AFF6-171FF0FCB143}" type="presParOf" srcId="{82985C27-378B-41BF-BDFE-046A929A75F1}" destId="{2488095B-29FE-4048-9A48-8084E34E83EF}" srcOrd="5" destOrd="0" presId="urn:microsoft.com/office/officeart/2005/8/layout/hierarchy6"/>
    <dgm:cxn modelId="{59C41BB6-126F-48D0-895E-75464CA04022}" type="presParOf" srcId="{2488095B-29FE-4048-9A48-8084E34E83EF}" destId="{630A4C10-17CF-4CBE-84D0-DD2FD688CDD0}" srcOrd="0" destOrd="0" presId="urn:microsoft.com/office/officeart/2005/8/layout/hierarchy6"/>
    <dgm:cxn modelId="{BA1CE79A-5CC4-4ED0-B0AD-37845B2747CE}" type="presParOf" srcId="{2488095B-29FE-4048-9A48-8084E34E83EF}" destId="{D59C8766-6286-48CF-B6D4-8353943181A4}" srcOrd="1" destOrd="0" presId="urn:microsoft.com/office/officeart/2005/8/layout/hierarchy6"/>
    <dgm:cxn modelId="{065AD4DC-A9CC-4528-BEEE-AF3529DF368A}" type="presParOf" srcId="{D59C8766-6286-48CF-B6D4-8353943181A4}" destId="{77185C05-EE75-495F-9B54-D7BC543E62D8}" srcOrd="0" destOrd="0" presId="urn:microsoft.com/office/officeart/2005/8/layout/hierarchy6"/>
    <dgm:cxn modelId="{35D01B0B-29C7-4144-9889-8A8F0FE09EFB}" type="presParOf" srcId="{D59C8766-6286-48CF-B6D4-8353943181A4}" destId="{E3815FF1-0AF4-4C71-8105-4B16A5E1D5D0}" srcOrd="1" destOrd="0" presId="urn:microsoft.com/office/officeart/2005/8/layout/hierarchy6"/>
    <dgm:cxn modelId="{6D3DEEB9-C3D8-430E-B7A7-3D37161DF7C1}" type="presParOf" srcId="{E3815FF1-0AF4-4C71-8105-4B16A5E1D5D0}" destId="{4655EF10-11D1-446E-AEB5-77AC479A3D0C}" srcOrd="0" destOrd="0" presId="urn:microsoft.com/office/officeart/2005/8/layout/hierarchy6"/>
    <dgm:cxn modelId="{35E4370F-8E15-42BA-823B-ADBEFBB87B44}" type="presParOf" srcId="{E3815FF1-0AF4-4C71-8105-4B16A5E1D5D0}" destId="{889358CE-2481-4E88-80E1-7CD8989D46D4}" srcOrd="1" destOrd="0" presId="urn:microsoft.com/office/officeart/2005/8/layout/hierarchy6"/>
    <dgm:cxn modelId="{337FCFF8-A6E6-485C-8825-A440489559E0}" type="presParOf" srcId="{D59C8766-6286-48CF-B6D4-8353943181A4}" destId="{A85CB4BE-1063-44CF-8D75-D82B83F0ACF7}" srcOrd="2" destOrd="0" presId="urn:microsoft.com/office/officeart/2005/8/layout/hierarchy6"/>
    <dgm:cxn modelId="{A42A2C9F-2C3E-453E-88DC-FA0869C22041}" type="presParOf" srcId="{D59C8766-6286-48CF-B6D4-8353943181A4}" destId="{235BFB8F-56F4-4A3F-9534-EA2604B10D97}" srcOrd="3" destOrd="0" presId="urn:microsoft.com/office/officeart/2005/8/layout/hierarchy6"/>
    <dgm:cxn modelId="{162A9C59-AA91-47F8-80EB-6EF02EB72427}" type="presParOf" srcId="{235BFB8F-56F4-4A3F-9534-EA2604B10D97}" destId="{0B9A88B4-0555-4ED1-B98D-4505F49B89C3}" srcOrd="0" destOrd="0" presId="urn:microsoft.com/office/officeart/2005/8/layout/hierarchy6"/>
    <dgm:cxn modelId="{6D399FEF-ACFF-4DEA-8441-D43172A8DB58}" type="presParOf" srcId="{235BFB8F-56F4-4A3F-9534-EA2604B10D97}" destId="{C9AB253A-20CA-4CF1-A1E9-DCFD0C56E2A8}" srcOrd="1" destOrd="0" presId="urn:microsoft.com/office/officeart/2005/8/layout/hierarchy6"/>
    <dgm:cxn modelId="{CF081248-AD56-4CA6-833B-16BCEA97AE68}" type="presParOf" srcId="{D59C8766-6286-48CF-B6D4-8353943181A4}" destId="{F14936ED-FF81-4B0C-A69C-9DDDB031FED1}" srcOrd="4" destOrd="0" presId="urn:microsoft.com/office/officeart/2005/8/layout/hierarchy6"/>
    <dgm:cxn modelId="{D383C9AC-0D4C-4362-AA25-5F30496190A6}" type="presParOf" srcId="{D59C8766-6286-48CF-B6D4-8353943181A4}" destId="{013477B3-022B-4BB0-807D-7AC5BAF3DF91}" srcOrd="5" destOrd="0" presId="urn:microsoft.com/office/officeart/2005/8/layout/hierarchy6"/>
    <dgm:cxn modelId="{BDDBB178-B92D-4337-9FB2-BCF552461A7B}" type="presParOf" srcId="{013477B3-022B-4BB0-807D-7AC5BAF3DF91}" destId="{DC6DD6F3-3B31-4181-8829-7B089BEF8BC6}" srcOrd="0" destOrd="0" presId="urn:microsoft.com/office/officeart/2005/8/layout/hierarchy6"/>
    <dgm:cxn modelId="{34AB6E65-C4E3-4B2A-AA42-3890B4793772}" type="presParOf" srcId="{013477B3-022B-4BB0-807D-7AC5BAF3DF91}" destId="{2584999A-E174-41B9-9020-CA51D3FE330E}" srcOrd="1" destOrd="0" presId="urn:microsoft.com/office/officeart/2005/8/layout/hierarchy6"/>
    <dgm:cxn modelId="{2998DEFC-B7F4-48B5-A310-4F5848C9D682}" type="presParOf" srcId="{82985C27-378B-41BF-BDFE-046A929A75F1}" destId="{1E3E0187-9CE9-411C-B947-4B961BE4D64F}" srcOrd="6" destOrd="0" presId="urn:microsoft.com/office/officeart/2005/8/layout/hierarchy6"/>
    <dgm:cxn modelId="{C5A7ECD2-266F-4251-8A2C-A404A7A38806}" type="presParOf" srcId="{82985C27-378B-41BF-BDFE-046A929A75F1}" destId="{2612A7BA-A1F0-49D4-B4A7-70A63B7D984C}" srcOrd="7" destOrd="0" presId="urn:microsoft.com/office/officeart/2005/8/layout/hierarchy6"/>
    <dgm:cxn modelId="{6D00AC4F-B9CB-4ECE-B83C-BFD70A0DA34A}" type="presParOf" srcId="{2612A7BA-A1F0-49D4-B4A7-70A63B7D984C}" destId="{E64DA248-87E0-41C1-8811-29B77BB3ED11}" srcOrd="0" destOrd="0" presId="urn:microsoft.com/office/officeart/2005/8/layout/hierarchy6"/>
    <dgm:cxn modelId="{56D04DFB-76AF-4DAF-A549-D0EAD3DEB48E}" type="presParOf" srcId="{2612A7BA-A1F0-49D4-B4A7-70A63B7D984C}" destId="{D8E998DE-2B20-42F9-8CAD-1033C659C94B}" srcOrd="1" destOrd="0" presId="urn:microsoft.com/office/officeart/2005/8/layout/hierarchy6"/>
    <dgm:cxn modelId="{453E1496-769B-433D-9C17-5FEAE6A8668A}" type="presParOf" srcId="{82985C27-378B-41BF-BDFE-046A929A75F1}" destId="{7C6C3650-A6D4-404F-9036-B35CEE764867}" srcOrd="8" destOrd="0" presId="urn:microsoft.com/office/officeart/2005/8/layout/hierarchy6"/>
    <dgm:cxn modelId="{2D5CE776-6AA1-4B0E-B091-69704BFB459D}" type="presParOf" srcId="{82985C27-378B-41BF-BDFE-046A929A75F1}" destId="{D2354D46-9ECA-4E4D-840B-22D780E68B71}" srcOrd="9" destOrd="0" presId="urn:microsoft.com/office/officeart/2005/8/layout/hierarchy6"/>
    <dgm:cxn modelId="{07E72B04-5228-4F72-A2A0-F4B302D82346}" type="presParOf" srcId="{D2354D46-9ECA-4E4D-840B-22D780E68B71}" destId="{F61BA1B3-1CD1-456C-9E43-D449375075F6}" srcOrd="0" destOrd="0" presId="urn:microsoft.com/office/officeart/2005/8/layout/hierarchy6"/>
    <dgm:cxn modelId="{8F9C1FBF-BAB1-46EE-9BDA-8DDAA553FC4A}" type="presParOf" srcId="{D2354D46-9ECA-4E4D-840B-22D780E68B71}" destId="{BFB0E50B-CC01-4DCB-9BDD-F851ECC2A5B8}" srcOrd="1" destOrd="0" presId="urn:microsoft.com/office/officeart/2005/8/layout/hierarchy6"/>
    <dgm:cxn modelId="{DA725822-F080-4428-972A-4CA8214CC753}" type="presParOf" srcId="{41ECB463-0EA1-4058-9377-B092D0580F0C}" destId="{9A31FB5D-5123-45B8-8D8A-B82BC7F6722C}"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643CE47-BC88-41E9-B674-7F3DEDD66526}" type="doc">
      <dgm:prSet loTypeId="urn:microsoft.com/office/officeart/2005/8/layout/chevron1" loCatId="process" qsTypeId="urn:microsoft.com/office/officeart/2005/8/quickstyle/simple1" qsCatId="simple" csTypeId="urn:microsoft.com/office/officeart/2005/8/colors/accent1_2" csCatId="accent1" phldr="1"/>
      <dgm:spPr/>
    </dgm:pt>
    <dgm:pt modelId="{7195933C-8177-405B-B054-EC44FFD710CC}">
      <dgm:prSet phldrT="[Text]" custT="1">
        <dgm:style>
          <a:lnRef idx="1">
            <a:schemeClr val="accent6"/>
          </a:lnRef>
          <a:fillRef idx="2">
            <a:schemeClr val="accent6"/>
          </a:fillRef>
          <a:effectRef idx="1">
            <a:schemeClr val="accent6"/>
          </a:effectRef>
          <a:fontRef idx="minor">
            <a:schemeClr val="dk1"/>
          </a:fontRef>
        </dgm:style>
      </dgm:prSet>
      <dgm:spPr/>
      <dgm:t>
        <a:bodyPr/>
        <a:lstStyle/>
        <a:p>
          <a:r>
            <a:rPr lang="en-GB" sz="1400" b="1" dirty="0"/>
            <a:t>Code</a:t>
          </a:r>
        </a:p>
      </dgm:t>
    </dgm:pt>
    <dgm:pt modelId="{1010A4FD-2EC2-410C-A597-954F96261076}" type="parTrans" cxnId="{367C7BDC-DC1B-4384-8EFC-ECC074EF0224}">
      <dgm:prSet/>
      <dgm:spPr/>
      <dgm:t>
        <a:bodyPr/>
        <a:lstStyle/>
        <a:p>
          <a:endParaRPr lang="en-GB" sz="1400" b="1"/>
        </a:p>
      </dgm:t>
    </dgm:pt>
    <dgm:pt modelId="{CCE27BDF-1D41-4BD6-B175-E9227FD99C36}" type="sibTrans" cxnId="{367C7BDC-DC1B-4384-8EFC-ECC074EF0224}">
      <dgm:prSet/>
      <dgm:spPr/>
      <dgm:t>
        <a:bodyPr/>
        <a:lstStyle/>
        <a:p>
          <a:endParaRPr lang="en-GB" sz="1400" b="1"/>
        </a:p>
      </dgm:t>
    </dgm:pt>
    <dgm:pt modelId="{435CD818-1C8F-4465-846B-76806CE7C0CE}">
      <dgm:prSet phldrT="[Text]" custT="1">
        <dgm:style>
          <a:lnRef idx="1">
            <a:schemeClr val="accent6"/>
          </a:lnRef>
          <a:fillRef idx="2">
            <a:schemeClr val="accent6"/>
          </a:fillRef>
          <a:effectRef idx="1">
            <a:schemeClr val="accent6"/>
          </a:effectRef>
          <a:fontRef idx="minor">
            <a:schemeClr val="dk1"/>
          </a:fontRef>
        </dgm:style>
      </dgm:prSet>
      <dgm:spPr/>
      <dgm:t>
        <a:bodyPr/>
        <a:lstStyle/>
        <a:p>
          <a:r>
            <a:rPr lang="en-GB" sz="1400" b="1" dirty="0"/>
            <a:t>Code Review</a:t>
          </a:r>
        </a:p>
      </dgm:t>
    </dgm:pt>
    <dgm:pt modelId="{93505CA9-6EF3-4625-BF27-5D68C800F1B6}" type="parTrans" cxnId="{FF8CD0F1-B8CD-4977-82D4-DBEF4E773983}">
      <dgm:prSet/>
      <dgm:spPr/>
      <dgm:t>
        <a:bodyPr/>
        <a:lstStyle/>
        <a:p>
          <a:endParaRPr lang="en-GB" sz="1400" b="1"/>
        </a:p>
      </dgm:t>
    </dgm:pt>
    <dgm:pt modelId="{459B1A02-E8D2-43B2-AD9B-DCC506AA3200}" type="sibTrans" cxnId="{FF8CD0F1-B8CD-4977-82D4-DBEF4E773983}">
      <dgm:prSet/>
      <dgm:spPr/>
      <dgm:t>
        <a:bodyPr/>
        <a:lstStyle/>
        <a:p>
          <a:endParaRPr lang="en-GB" sz="1400" b="1"/>
        </a:p>
      </dgm:t>
    </dgm:pt>
    <dgm:pt modelId="{C048B154-5CD5-4B57-840B-F7FA19A261D9}">
      <dgm:prSet phldrT="[Text]" custT="1">
        <dgm:style>
          <a:lnRef idx="1">
            <a:schemeClr val="accent6"/>
          </a:lnRef>
          <a:fillRef idx="2">
            <a:schemeClr val="accent6"/>
          </a:fillRef>
          <a:effectRef idx="1">
            <a:schemeClr val="accent6"/>
          </a:effectRef>
          <a:fontRef idx="minor">
            <a:schemeClr val="dk1"/>
          </a:fontRef>
        </dgm:style>
      </dgm:prSet>
      <dgm:spPr/>
      <dgm:t>
        <a:bodyPr/>
        <a:lstStyle/>
        <a:p>
          <a:r>
            <a:rPr lang="en-GB" sz="1400" b="1" dirty="0"/>
            <a:t>Deploy</a:t>
          </a:r>
        </a:p>
      </dgm:t>
    </dgm:pt>
    <dgm:pt modelId="{CFE0D2AC-6850-409F-BEB5-E5684C54426E}" type="parTrans" cxnId="{4124E28F-FF4F-41D7-AC6B-9E6FBFAE31A7}">
      <dgm:prSet/>
      <dgm:spPr/>
      <dgm:t>
        <a:bodyPr/>
        <a:lstStyle/>
        <a:p>
          <a:endParaRPr lang="en-GB" sz="1400" b="1"/>
        </a:p>
      </dgm:t>
    </dgm:pt>
    <dgm:pt modelId="{382A8FD7-165E-4E95-BE86-6F43C13898EB}" type="sibTrans" cxnId="{4124E28F-FF4F-41D7-AC6B-9E6FBFAE31A7}">
      <dgm:prSet/>
      <dgm:spPr/>
      <dgm:t>
        <a:bodyPr/>
        <a:lstStyle/>
        <a:p>
          <a:endParaRPr lang="en-GB" sz="1400" b="1"/>
        </a:p>
      </dgm:t>
    </dgm:pt>
    <dgm:pt modelId="{52FB04E6-7033-4EED-8E8F-A9244BC05918}">
      <dgm:prSet custT="1">
        <dgm:style>
          <a:lnRef idx="1">
            <a:schemeClr val="accent6"/>
          </a:lnRef>
          <a:fillRef idx="2">
            <a:schemeClr val="accent6"/>
          </a:fillRef>
          <a:effectRef idx="1">
            <a:schemeClr val="accent6"/>
          </a:effectRef>
          <a:fontRef idx="minor">
            <a:schemeClr val="dk1"/>
          </a:fontRef>
        </dgm:style>
      </dgm:prSet>
      <dgm:spPr/>
      <dgm:t>
        <a:bodyPr/>
        <a:lstStyle/>
        <a:p>
          <a:r>
            <a:rPr lang="en-GB" sz="1400" b="1" dirty="0"/>
            <a:t>Integrate</a:t>
          </a:r>
        </a:p>
      </dgm:t>
    </dgm:pt>
    <dgm:pt modelId="{9E16FC43-1E40-465B-B8C2-9EF9A5FA2295}" type="parTrans" cxnId="{F3E4F083-4689-4FEB-B8FE-602F66C98846}">
      <dgm:prSet/>
      <dgm:spPr/>
      <dgm:t>
        <a:bodyPr/>
        <a:lstStyle/>
        <a:p>
          <a:endParaRPr lang="en-GB" sz="1400" b="1"/>
        </a:p>
      </dgm:t>
    </dgm:pt>
    <dgm:pt modelId="{F9047C5A-9A6D-47DB-899F-01DF22459F64}" type="sibTrans" cxnId="{F3E4F083-4689-4FEB-B8FE-602F66C98846}">
      <dgm:prSet/>
      <dgm:spPr/>
      <dgm:t>
        <a:bodyPr/>
        <a:lstStyle/>
        <a:p>
          <a:endParaRPr lang="en-GB" sz="1400" b="1"/>
        </a:p>
      </dgm:t>
    </dgm:pt>
    <dgm:pt modelId="{B1B90582-7B53-45AF-A5B8-78EE589474FB}">
      <dgm:prSet phldrT="[Text]" custT="1">
        <dgm:style>
          <a:lnRef idx="1">
            <a:schemeClr val="accent6"/>
          </a:lnRef>
          <a:fillRef idx="2">
            <a:schemeClr val="accent6"/>
          </a:fillRef>
          <a:effectRef idx="1">
            <a:schemeClr val="accent6"/>
          </a:effectRef>
          <a:fontRef idx="minor">
            <a:schemeClr val="dk1"/>
          </a:fontRef>
        </dgm:style>
      </dgm:prSet>
      <dgm:spPr/>
      <dgm:t>
        <a:bodyPr/>
        <a:lstStyle/>
        <a:p>
          <a:r>
            <a:rPr lang="en-GB" sz="1400" b="1" dirty="0"/>
            <a:t>Version Control</a:t>
          </a:r>
        </a:p>
      </dgm:t>
    </dgm:pt>
    <dgm:pt modelId="{8197AA62-3D78-4228-AEDE-0714B40298EF}" type="parTrans" cxnId="{75352B66-B2D5-4746-A8F1-1E95705D3E56}">
      <dgm:prSet/>
      <dgm:spPr/>
      <dgm:t>
        <a:bodyPr/>
        <a:lstStyle/>
        <a:p>
          <a:endParaRPr lang="en-GB" b="1"/>
        </a:p>
      </dgm:t>
    </dgm:pt>
    <dgm:pt modelId="{145E3E2B-A1B6-4769-A315-3A9BE7D2BE68}" type="sibTrans" cxnId="{75352B66-B2D5-4746-A8F1-1E95705D3E56}">
      <dgm:prSet/>
      <dgm:spPr/>
      <dgm:t>
        <a:bodyPr/>
        <a:lstStyle/>
        <a:p>
          <a:endParaRPr lang="en-GB" b="1"/>
        </a:p>
      </dgm:t>
    </dgm:pt>
    <dgm:pt modelId="{A2B66D69-DE6F-4847-9BC7-D953257DC59E}" type="pres">
      <dgm:prSet presAssocID="{9643CE47-BC88-41E9-B674-7F3DEDD66526}" presName="Name0" presStyleCnt="0">
        <dgm:presLayoutVars>
          <dgm:dir/>
          <dgm:animLvl val="lvl"/>
          <dgm:resizeHandles val="exact"/>
        </dgm:presLayoutVars>
      </dgm:prSet>
      <dgm:spPr/>
    </dgm:pt>
    <dgm:pt modelId="{32B016FB-F98E-4BA6-8448-12EE7F947FDC}" type="pres">
      <dgm:prSet presAssocID="{7195933C-8177-405B-B054-EC44FFD710CC}" presName="parTxOnly" presStyleLbl="node1" presStyleIdx="0" presStyleCnt="5">
        <dgm:presLayoutVars>
          <dgm:chMax val="0"/>
          <dgm:chPref val="0"/>
          <dgm:bulletEnabled val="1"/>
        </dgm:presLayoutVars>
      </dgm:prSet>
      <dgm:spPr/>
    </dgm:pt>
    <dgm:pt modelId="{8DCBDEE6-0FF8-47A3-99C3-2E219C8FBEB5}" type="pres">
      <dgm:prSet presAssocID="{CCE27BDF-1D41-4BD6-B175-E9227FD99C36}" presName="parTxOnlySpace" presStyleCnt="0"/>
      <dgm:spPr/>
    </dgm:pt>
    <dgm:pt modelId="{D3BE643B-F204-4404-BC2E-7CEE510D2CD2}" type="pres">
      <dgm:prSet presAssocID="{B1B90582-7B53-45AF-A5B8-78EE589474FB}" presName="parTxOnly" presStyleLbl="node1" presStyleIdx="1" presStyleCnt="5">
        <dgm:presLayoutVars>
          <dgm:chMax val="0"/>
          <dgm:chPref val="0"/>
          <dgm:bulletEnabled val="1"/>
        </dgm:presLayoutVars>
      </dgm:prSet>
      <dgm:spPr/>
    </dgm:pt>
    <dgm:pt modelId="{A83869DC-7FDE-44E7-87FB-434EC5C3A6E0}" type="pres">
      <dgm:prSet presAssocID="{145E3E2B-A1B6-4769-A315-3A9BE7D2BE68}" presName="parTxOnlySpace" presStyleCnt="0"/>
      <dgm:spPr/>
    </dgm:pt>
    <dgm:pt modelId="{5E358683-7944-4D82-97F4-A751AEBE5F49}" type="pres">
      <dgm:prSet presAssocID="{435CD818-1C8F-4465-846B-76806CE7C0CE}" presName="parTxOnly" presStyleLbl="node1" presStyleIdx="2" presStyleCnt="5">
        <dgm:presLayoutVars>
          <dgm:chMax val="0"/>
          <dgm:chPref val="0"/>
          <dgm:bulletEnabled val="1"/>
        </dgm:presLayoutVars>
      </dgm:prSet>
      <dgm:spPr/>
    </dgm:pt>
    <dgm:pt modelId="{4E445775-49A7-4B6C-A482-26497353C7FD}" type="pres">
      <dgm:prSet presAssocID="{459B1A02-E8D2-43B2-AD9B-DCC506AA3200}" presName="parTxOnlySpace" presStyleCnt="0"/>
      <dgm:spPr/>
    </dgm:pt>
    <dgm:pt modelId="{649479F7-6920-4BD9-9281-1B4A67E34E24}" type="pres">
      <dgm:prSet presAssocID="{52FB04E6-7033-4EED-8E8F-A9244BC05918}" presName="parTxOnly" presStyleLbl="node1" presStyleIdx="3" presStyleCnt="5">
        <dgm:presLayoutVars>
          <dgm:chMax val="0"/>
          <dgm:chPref val="0"/>
          <dgm:bulletEnabled val="1"/>
        </dgm:presLayoutVars>
      </dgm:prSet>
      <dgm:spPr/>
    </dgm:pt>
    <dgm:pt modelId="{F98579E5-AB5F-47E8-8973-D4B34FC30FDA}" type="pres">
      <dgm:prSet presAssocID="{F9047C5A-9A6D-47DB-899F-01DF22459F64}" presName="parTxOnlySpace" presStyleCnt="0"/>
      <dgm:spPr/>
    </dgm:pt>
    <dgm:pt modelId="{560CA2A5-BBD8-44EA-A557-4EFAFED3C5AC}" type="pres">
      <dgm:prSet presAssocID="{C048B154-5CD5-4B57-840B-F7FA19A261D9}" presName="parTxOnly" presStyleLbl="node1" presStyleIdx="4" presStyleCnt="5">
        <dgm:presLayoutVars>
          <dgm:chMax val="0"/>
          <dgm:chPref val="0"/>
          <dgm:bulletEnabled val="1"/>
        </dgm:presLayoutVars>
      </dgm:prSet>
      <dgm:spPr/>
    </dgm:pt>
  </dgm:ptLst>
  <dgm:cxnLst>
    <dgm:cxn modelId="{FF8CD0F1-B8CD-4977-82D4-DBEF4E773983}" srcId="{9643CE47-BC88-41E9-B674-7F3DEDD66526}" destId="{435CD818-1C8F-4465-846B-76806CE7C0CE}" srcOrd="2" destOrd="0" parTransId="{93505CA9-6EF3-4625-BF27-5D68C800F1B6}" sibTransId="{459B1A02-E8D2-43B2-AD9B-DCC506AA3200}"/>
    <dgm:cxn modelId="{2C32DB63-9920-4FA8-91FE-76FAA3FE6CA4}" type="presOf" srcId="{435CD818-1C8F-4465-846B-76806CE7C0CE}" destId="{5E358683-7944-4D82-97F4-A751AEBE5F49}" srcOrd="0" destOrd="0" presId="urn:microsoft.com/office/officeart/2005/8/layout/chevron1"/>
    <dgm:cxn modelId="{F3E4F083-4689-4FEB-B8FE-602F66C98846}" srcId="{9643CE47-BC88-41E9-B674-7F3DEDD66526}" destId="{52FB04E6-7033-4EED-8E8F-A9244BC05918}" srcOrd="3" destOrd="0" parTransId="{9E16FC43-1E40-465B-B8C2-9EF9A5FA2295}" sibTransId="{F9047C5A-9A6D-47DB-899F-01DF22459F64}"/>
    <dgm:cxn modelId="{75352B66-B2D5-4746-A8F1-1E95705D3E56}" srcId="{9643CE47-BC88-41E9-B674-7F3DEDD66526}" destId="{B1B90582-7B53-45AF-A5B8-78EE589474FB}" srcOrd="1" destOrd="0" parTransId="{8197AA62-3D78-4228-AEDE-0714B40298EF}" sibTransId="{145E3E2B-A1B6-4769-A315-3A9BE7D2BE68}"/>
    <dgm:cxn modelId="{B7015F8B-574E-494B-9426-5B9B962D02A6}" type="presOf" srcId="{B1B90582-7B53-45AF-A5B8-78EE589474FB}" destId="{D3BE643B-F204-4404-BC2E-7CEE510D2CD2}" srcOrd="0" destOrd="0" presId="urn:microsoft.com/office/officeart/2005/8/layout/chevron1"/>
    <dgm:cxn modelId="{ED4CD680-FDBD-4DD5-9A85-C9E8840C88A0}" type="presOf" srcId="{52FB04E6-7033-4EED-8E8F-A9244BC05918}" destId="{649479F7-6920-4BD9-9281-1B4A67E34E24}" srcOrd="0" destOrd="0" presId="urn:microsoft.com/office/officeart/2005/8/layout/chevron1"/>
    <dgm:cxn modelId="{367C7BDC-DC1B-4384-8EFC-ECC074EF0224}" srcId="{9643CE47-BC88-41E9-B674-7F3DEDD66526}" destId="{7195933C-8177-405B-B054-EC44FFD710CC}" srcOrd="0" destOrd="0" parTransId="{1010A4FD-2EC2-410C-A597-954F96261076}" sibTransId="{CCE27BDF-1D41-4BD6-B175-E9227FD99C36}"/>
    <dgm:cxn modelId="{F7BB2F24-D07D-4EF8-ACA2-1AD22E9989C8}" type="presOf" srcId="{7195933C-8177-405B-B054-EC44FFD710CC}" destId="{32B016FB-F98E-4BA6-8448-12EE7F947FDC}" srcOrd="0" destOrd="0" presId="urn:microsoft.com/office/officeart/2005/8/layout/chevron1"/>
    <dgm:cxn modelId="{EC316473-6F89-415A-89DE-31F3D4955174}" type="presOf" srcId="{9643CE47-BC88-41E9-B674-7F3DEDD66526}" destId="{A2B66D69-DE6F-4847-9BC7-D953257DC59E}" srcOrd="0" destOrd="0" presId="urn:microsoft.com/office/officeart/2005/8/layout/chevron1"/>
    <dgm:cxn modelId="{4124E28F-FF4F-41D7-AC6B-9E6FBFAE31A7}" srcId="{9643CE47-BC88-41E9-B674-7F3DEDD66526}" destId="{C048B154-5CD5-4B57-840B-F7FA19A261D9}" srcOrd="4" destOrd="0" parTransId="{CFE0D2AC-6850-409F-BEB5-E5684C54426E}" sibTransId="{382A8FD7-165E-4E95-BE86-6F43C13898EB}"/>
    <dgm:cxn modelId="{23E31EB3-A65E-44C5-9DC2-41A091CDDA9F}" type="presOf" srcId="{C048B154-5CD5-4B57-840B-F7FA19A261D9}" destId="{560CA2A5-BBD8-44EA-A557-4EFAFED3C5AC}" srcOrd="0" destOrd="0" presId="urn:microsoft.com/office/officeart/2005/8/layout/chevron1"/>
    <dgm:cxn modelId="{8D99814E-7604-47D1-A752-0D765D5D461D}" type="presParOf" srcId="{A2B66D69-DE6F-4847-9BC7-D953257DC59E}" destId="{32B016FB-F98E-4BA6-8448-12EE7F947FDC}" srcOrd="0" destOrd="0" presId="urn:microsoft.com/office/officeart/2005/8/layout/chevron1"/>
    <dgm:cxn modelId="{A7633531-9F91-4D59-BB07-75E1BF478AC5}" type="presParOf" srcId="{A2B66D69-DE6F-4847-9BC7-D953257DC59E}" destId="{8DCBDEE6-0FF8-47A3-99C3-2E219C8FBEB5}" srcOrd="1" destOrd="0" presId="urn:microsoft.com/office/officeart/2005/8/layout/chevron1"/>
    <dgm:cxn modelId="{0856E5AB-A27F-45E6-9CE4-BECD78C7A701}" type="presParOf" srcId="{A2B66D69-DE6F-4847-9BC7-D953257DC59E}" destId="{D3BE643B-F204-4404-BC2E-7CEE510D2CD2}" srcOrd="2" destOrd="0" presId="urn:microsoft.com/office/officeart/2005/8/layout/chevron1"/>
    <dgm:cxn modelId="{8E26828A-612D-40B2-863C-FF2DE064CFC1}" type="presParOf" srcId="{A2B66D69-DE6F-4847-9BC7-D953257DC59E}" destId="{A83869DC-7FDE-44E7-87FB-434EC5C3A6E0}" srcOrd="3" destOrd="0" presId="urn:microsoft.com/office/officeart/2005/8/layout/chevron1"/>
    <dgm:cxn modelId="{9E65FAC5-9EFF-481C-9B7F-D6B6D5ED69FF}" type="presParOf" srcId="{A2B66D69-DE6F-4847-9BC7-D953257DC59E}" destId="{5E358683-7944-4D82-97F4-A751AEBE5F49}" srcOrd="4" destOrd="0" presId="urn:microsoft.com/office/officeart/2005/8/layout/chevron1"/>
    <dgm:cxn modelId="{8924523F-C068-4F99-84BA-9BDA50BD65FD}" type="presParOf" srcId="{A2B66D69-DE6F-4847-9BC7-D953257DC59E}" destId="{4E445775-49A7-4B6C-A482-26497353C7FD}" srcOrd="5" destOrd="0" presId="urn:microsoft.com/office/officeart/2005/8/layout/chevron1"/>
    <dgm:cxn modelId="{C4014988-94DD-4FDE-9A4E-4C4042F526DC}" type="presParOf" srcId="{A2B66D69-DE6F-4847-9BC7-D953257DC59E}" destId="{649479F7-6920-4BD9-9281-1B4A67E34E24}" srcOrd="6" destOrd="0" presId="urn:microsoft.com/office/officeart/2005/8/layout/chevron1"/>
    <dgm:cxn modelId="{A0BBE5C5-5C3D-44D8-936D-A83FAF449121}" type="presParOf" srcId="{A2B66D69-DE6F-4847-9BC7-D953257DC59E}" destId="{F98579E5-AB5F-47E8-8973-D4B34FC30FDA}" srcOrd="7" destOrd="0" presId="urn:microsoft.com/office/officeart/2005/8/layout/chevron1"/>
    <dgm:cxn modelId="{FA68C84A-A104-4FCA-903E-E69DB0C36510}" type="presParOf" srcId="{A2B66D69-DE6F-4847-9BC7-D953257DC59E}" destId="{560CA2A5-BBD8-44EA-A557-4EFAFED3C5AC}"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CB664-0F2E-42B2-AC08-61379114EFDF}">
      <dsp:nvSpPr>
        <dsp:cNvPr id="0" name=""/>
        <dsp:cNvSpPr/>
      </dsp:nvSpPr>
      <dsp:spPr>
        <a:xfrm>
          <a:off x="3308910" y="946194"/>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Information Systems</a:t>
          </a:r>
        </a:p>
      </dsp:txBody>
      <dsp:txXfrm>
        <a:off x="3325474" y="962758"/>
        <a:ext cx="815189" cy="532417"/>
      </dsp:txXfrm>
    </dsp:sp>
    <dsp:sp modelId="{7AA12C7E-4E63-4733-A851-4C8364564D44}">
      <dsp:nvSpPr>
        <dsp:cNvPr id="0" name=""/>
        <dsp:cNvSpPr/>
      </dsp:nvSpPr>
      <dsp:spPr>
        <a:xfrm>
          <a:off x="1527442" y="1511739"/>
          <a:ext cx="2205626" cy="226218"/>
        </a:xfrm>
        <a:custGeom>
          <a:avLst/>
          <a:gdLst/>
          <a:ahLst/>
          <a:cxnLst/>
          <a:rect l="0" t="0" r="0" b="0"/>
          <a:pathLst>
            <a:path>
              <a:moveTo>
                <a:pt x="2205626" y="0"/>
              </a:moveTo>
              <a:lnTo>
                <a:pt x="2205626" y="113109"/>
              </a:lnTo>
              <a:lnTo>
                <a:pt x="0" y="113109"/>
              </a:lnTo>
              <a:lnTo>
                <a:pt x="0" y="22621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91BB9-EC3B-494D-BF27-4D362455AE1E}">
      <dsp:nvSpPr>
        <dsp:cNvPr id="0" name=""/>
        <dsp:cNvSpPr/>
      </dsp:nvSpPr>
      <dsp:spPr>
        <a:xfrm>
          <a:off x="1103283" y="1737957"/>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Software Development</a:t>
          </a:r>
        </a:p>
      </dsp:txBody>
      <dsp:txXfrm>
        <a:off x="1119847" y="1754521"/>
        <a:ext cx="815189" cy="532417"/>
      </dsp:txXfrm>
    </dsp:sp>
    <dsp:sp modelId="{7E5B774B-58C7-44C2-B566-CD06F268DA6D}">
      <dsp:nvSpPr>
        <dsp:cNvPr id="0" name=""/>
        <dsp:cNvSpPr/>
      </dsp:nvSpPr>
      <dsp:spPr>
        <a:xfrm>
          <a:off x="424629" y="2303502"/>
          <a:ext cx="1102813" cy="226218"/>
        </a:xfrm>
        <a:custGeom>
          <a:avLst/>
          <a:gdLst/>
          <a:ahLst/>
          <a:cxnLst/>
          <a:rect l="0" t="0" r="0" b="0"/>
          <a:pathLst>
            <a:path>
              <a:moveTo>
                <a:pt x="1102813" y="0"/>
              </a:moveTo>
              <a:lnTo>
                <a:pt x="1102813" y="113109"/>
              </a:lnTo>
              <a:lnTo>
                <a:pt x="0" y="113109"/>
              </a:lnTo>
              <a:lnTo>
                <a:pt x="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31EFE5-9939-479A-8C4A-7F6838CE3B69}">
      <dsp:nvSpPr>
        <dsp:cNvPr id="0" name=""/>
        <dsp:cNvSpPr/>
      </dsp:nvSpPr>
      <dsp:spPr>
        <a:xfrm>
          <a:off x="470" y="2529721"/>
          <a:ext cx="848317" cy="565545"/>
        </a:xfrm>
        <a:prstGeom prst="roundRect">
          <a:avLst>
            <a:gd name="adj" fmla="val 10000"/>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Geospatial Systems</a:t>
          </a:r>
        </a:p>
      </dsp:txBody>
      <dsp:txXfrm>
        <a:off x="17034" y="2546285"/>
        <a:ext cx="815189" cy="532417"/>
      </dsp:txXfrm>
    </dsp:sp>
    <dsp:sp modelId="{7ECD4DC3-CC88-4D86-A8C3-9A3282FC7665}">
      <dsp:nvSpPr>
        <dsp:cNvPr id="0" name=""/>
        <dsp:cNvSpPr/>
      </dsp:nvSpPr>
      <dsp:spPr>
        <a:xfrm>
          <a:off x="378909" y="3095266"/>
          <a:ext cx="91440" cy="226218"/>
        </a:xfrm>
        <a:custGeom>
          <a:avLst/>
          <a:gdLst/>
          <a:ahLst/>
          <a:cxnLst/>
          <a:rect l="0" t="0" r="0" b="0"/>
          <a:pathLst>
            <a:path>
              <a:moveTo>
                <a:pt x="45720" y="0"/>
              </a:moveTo>
              <a:lnTo>
                <a:pt x="4572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13AB0F3-F4B4-4220-AA4F-F53DFA479C79}">
      <dsp:nvSpPr>
        <dsp:cNvPr id="0" name=""/>
        <dsp:cNvSpPr/>
      </dsp:nvSpPr>
      <dsp:spPr>
        <a:xfrm>
          <a:off x="470" y="3321484"/>
          <a:ext cx="848317" cy="565545"/>
        </a:xfrm>
        <a:prstGeom prst="roundRect">
          <a:avLst>
            <a:gd name="adj" fmla="val 10000"/>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8 scrum Teams (80 people)</a:t>
          </a:r>
        </a:p>
      </dsp:txBody>
      <dsp:txXfrm>
        <a:off x="17034" y="3338048"/>
        <a:ext cx="815189" cy="532417"/>
      </dsp:txXfrm>
    </dsp:sp>
    <dsp:sp modelId="{CAEBECCD-F4DC-4B4F-A479-273A08529833}">
      <dsp:nvSpPr>
        <dsp:cNvPr id="0" name=""/>
        <dsp:cNvSpPr/>
      </dsp:nvSpPr>
      <dsp:spPr>
        <a:xfrm>
          <a:off x="1481722" y="2303502"/>
          <a:ext cx="91440" cy="226218"/>
        </a:xfrm>
        <a:custGeom>
          <a:avLst/>
          <a:gdLst/>
          <a:ahLst/>
          <a:cxnLst/>
          <a:rect l="0" t="0" r="0" b="0"/>
          <a:pathLst>
            <a:path>
              <a:moveTo>
                <a:pt x="45720" y="0"/>
              </a:moveTo>
              <a:lnTo>
                <a:pt x="4572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E42556-5E20-42D6-9644-B7030556178E}">
      <dsp:nvSpPr>
        <dsp:cNvPr id="0" name=""/>
        <dsp:cNvSpPr/>
      </dsp:nvSpPr>
      <dsp:spPr>
        <a:xfrm>
          <a:off x="1103283" y="2529721"/>
          <a:ext cx="848317" cy="565545"/>
        </a:xfrm>
        <a:prstGeom prst="roundRect">
          <a:avLst>
            <a:gd name="adj" fmla="val 10000"/>
          </a:avLst>
        </a:prstGeom>
        <a:solidFill>
          <a:srgbClr val="FFFF6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Business Systems</a:t>
          </a:r>
        </a:p>
      </dsp:txBody>
      <dsp:txXfrm>
        <a:off x="1119847" y="2546285"/>
        <a:ext cx="815189" cy="532417"/>
      </dsp:txXfrm>
    </dsp:sp>
    <dsp:sp modelId="{9B2060BD-6FE7-466E-8019-E8EF80C593DC}">
      <dsp:nvSpPr>
        <dsp:cNvPr id="0" name=""/>
        <dsp:cNvSpPr/>
      </dsp:nvSpPr>
      <dsp:spPr>
        <a:xfrm>
          <a:off x="1481722" y="3095266"/>
          <a:ext cx="91440" cy="226218"/>
        </a:xfrm>
        <a:custGeom>
          <a:avLst/>
          <a:gdLst/>
          <a:ahLst/>
          <a:cxnLst/>
          <a:rect l="0" t="0" r="0" b="0"/>
          <a:pathLst>
            <a:path>
              <a:moveTo>
                <a:pt x="45720" y="0"/>
              </a:moveTo>
              <a:lnTo>
                <a:pt x="4572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F7A1248-9789-442E-9C1A-7C0CB79220C1}">
      <dsp:nvSpPr>
        <dsp:cNvPr id="0" name=""/>
        <dsp:cNvSpPr/>
      </dsp:nvSpPr>
      <dsp:spPr>
        <a:xfrm>
          <a:off x="1103283" y="3321484"/>
          <a:ext cx="848317" cy="565545"/>
        </a:xfrm>
        <a:prstGeom prst="roundRect">
          <a:avLst>
            <a:gd name="adj" fmla="val 10000"/>
          </a:avLst>
        </a:prstGeom>
        <a:solidFill>
          <a:srgbClr val="FFFF66"/>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5 scrum teams (50 people)</a:t>
          </a:r>
        </a:p>
      </dsp:txBody>
      <dsp:txXfrm>
        <a:off x="1119847" y="3338048"/>
        <a:ext cx="815189" cy="532417"/>
      </dsp:txXfrm>
    </dsp:sp>
    <dsp:sp modelId="{9297409C-50A1-4A07-9C17-68038A89A58B}">
      <dsp:nvSpPr>
        <dsp:cNvPr id="0" name=""/>
        <dsp:cNvSpPr/>
      </dsp:nvSpPr>
      <dsp:spPr>
        <a:xfrm>
          <a:off x="1527442" y="2303502"/>
          <a:ext cx="1102813" cy="226218"/>
        </a:xfrm>
        <a:custGeom>
          <a:avLst/>
          <a:gdLst/>
          <a:ahLst/>
          <a:cxnLst/>
          <a:rect l="0" t="0" r="0" b="0"/>
          <a:pathLst>
            <a:path>
              <a:moveTo>
                <a:pt x="0" y="0"/>
              </a:moveTo>
              <a:lnTo>
                <a:pt x="0" y="113109"/>
              </a:lnTo>
              <a:lnTo>
                <a:pt x="1102813" y="113109"/>
              </a:lnTo>
              <a:lnTo>
                <a:pt x="1102813"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F9C51C8-457D-4DDA-8264-BF698686AC82}">
      <dsp:nvSpPr>
        <dsp:cNvPr id="0" name=""/>
        <dsp:cNvSpPr/>
      </dsp:nvSpPr>
      <dsp:spPr>
        <a:xfrm>
          <a:off x="2206097" y="2529721"/>
          <a:ext cx="848317" cy="565545"/>
        </a:xfrm>
        <a:prstGeom prst="roundRect">
          <a:avLst>
            <a:gd name="adj" fmla="val 10000"/>
          </a:avLst>
        </a:prstGeom>
        <a:solidFill>
          <a:srgbClr val="FFC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Digital Data Delivery</a:t>
          </a:r>
        </a:p>
      </dsp:txBody>
      <dsp:txXfrm>
        <a:off x="2222661" y="2546285"/>
        <a:ext cx="815189" cy="532417"/>
      </dsp:txXfrm>
    </dsp:sp>
    <dsp:sp modelId="{DA157B4E-A0E5-4750-AFE5-E3EEF879F7B4}">
      <dsp:nvSpPr>
        <dsp:cNvPr id="0" name=""/>
        <dsp:cNvSpPr/>
      </dsp:nvSpPr>
      <dsp:spPr>
        <a:xfrm>
          <a:off x="2584536" y="3095266"/>
          <a:ext cx="91440" cy="226218"/>
        </a:xfrm>
        <a:custGeom>
          <a:avLst/>
          <a:gdLst/>
          <a:ahLst/>
          <a:cxnLst/>
          <a:rect l="0" t="0" r="0" b="0"/>
          <a:pathLst>
            <a:path>
              <a:moveTo>
                <a:pt x="45720" y="0"/>
              </a:moveTo>
              <a:lnTo>
                <a:pt x="4572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D19EB6-F6A7-41B0-BACB-6EFA99AA57C2}">
      <dsp:nvSpPr>
        <dsp:cNvPr id="0" name=""/>
        <dsp:cNvSpPr/>
      </dsp:nvSpPr>
      <dsp:spPr>
        <a:xfrm>
          <a:off x="2206097" y="3321484"/>
          <a:ext cx="848317" cy="565545"/>
        </a:xfrm>
        <a:prstGeom prst="roundRect">
          <a:avLst>
            <a:gd name="adj" fmla="val 10000"/>
          </a:avLst>
        </a:prstGeom>
        <a:solidFill>
          <a:srgbClr val="FFC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5 scrum Teams (50 people)</a:t>
          </a:r>
        </a:p>
      </dsp:txBody>
      <dsp:txXfrm>
        <a:off x="2222661" y="3338048"/>
        <a:ext cx="815189" cy="532417"/>
      </dsp:txXfrm>
    </dsp:sp>
    <dsp:sp modelId="{EF1E0CF2-1547-404F-9601-D7B96069515C}">
      <dsp:nvSpPr>
        <dsp:cNvPr id="0" name=""/>
        <dsp:cNvSpPr/>
      </dsp:nvSpPr>
      <dsp:spPr>
        <a:xfrm>
          <a:off x="3733069" y="1511739"/>
          <a:ext cx="2205626" cy="226218"/>
        </a:xfrm>
        <a:custGeom>
          <a:avLst/>
          <a:gdLst/>
          <a:ahLst/>
          <a:cxnLst/>
          <a:rect l="0" t="0" r="0" b="0"/>
          <a:pathLst>
            <a:path>
              <a:moveTo>
                <a:pt x="0" y="0"/>
              </a:moveTo>
              <a:lnTo>
                <a:pt x="0" y="113109"/>
              </a:lnTo>
              <a:lnTo>
                <a:pt x="2205626" y="113109"/>
              </a:lnTo>
              <a:lnTo>
                <a:pt x="2205626" y="22621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D7B6ED6-7442-4253-B849-7D1D83D612B3}">
      <dsp:nvSpPr>
        <dsp:cNvPr id="0" name=""/>
        <dsp:cNvSpPr/>
      </dsp:nvSpPr>
      <dsp:spPr>
        <a:xfrm>
          <a:off x="5514536" y="1737957"/>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Service Delivery</a:t>
          </a:r>
        </a:p>
      </dsp:txBody>
      <dsp:txXfrm>
        <a:off x="5531100" y="1754521"/>
        <a:ext cx="815189" cy="532417"/>
      </dsp:txXfrm>
    </dsp:sp>
    <dsp:sp modelId="{A18577B5-BF7B-49BB-80E7-549A180BBF13}">
      <dsp:nvSpPr>
        <dsp:cNvPr id="0" name=""/>
        <dsp:cNvSpPr/>
      </dsp:nvSpPr>
      <dsp:spPr>
        <a:xfrm>
          <a:off x="3733069" y="2303502"/>
          <a:ext cx="2205626" cy="226218"/>
        </a:xfrm>
        <a:custGeom>
          <a:avLst/>
          <a:gdLst/>
          <a:ahLst/>
          <a:cxnLst/>
          <a:rect l="0" t="0" r="0" b="0"/>
          <a:pathLst>
            <a:path>
              <a:moveTo>
                <a:pt x="2205626" y="0"/>
              </a:moveTo>
              <a:lnTo>
                <a:pt x="2205626" y="113109"/>
              </a:lnTo>
              <a:lnTo>
                <a:pt x="0" y="113109"/>
              </a:lnTo>
              <a:lnTo>
                <a:pt x="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A7189D7-B7A1-4FA9-AA99-7DE7B731AB61}">
      <dsp:nvSpPr>
        <dsp:cNvPr id="0" name=""/>
        <dsp:cNvSpPr/>
      </dsp:nvSpPr>
      <dsp:spPr>
        <a:xfrm>
          <a:off x="3308910" y="2529721"/>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Infrastructure Architecture</a:t>
          </a:r>
        </a:p>
      </dsp:txBody>
      <dsp:txXfrm>
        <a:off x="3325474" y="2546285"/>
        <a:ext cx="815189" cy="532417"/>
      </dsp:txXfrm>
    </dsp:sp>
    <dsp:sp modelId="{D9A65E6C-41FA-4E07-AAE1-5AD216CCA167}">
      <dsp:nvSpPr>
        <dsp:cNvPr id="0" name=""/>
        <dsp:cNvSpPr/>
      </dsp:nvSpPr>
      <dsp:spPr>
        <a:xfrm>
          <a:off x="4835882" y="2303502"/>
          <a:ext cx="1102813" cy="226218"/>
        </a:xfrm>
        <a:custGeom>
          <a:avLst/>
          <a:gdLst/>
          <a:ahLst/>
          <a:cxnLst/>
          <a:rect l="0" t="0" r="0" b="0"/>
          <a:pathLst>
            <a:path>
              <a:moveTo>
                <a:pt x="1102813" y="0"/>
              </a:moveTo>
              <a:lnTo>
                <a:pt x="1102813" y="113109"/>
              </a:lnTo>
              <a:lnTo>
                <a:pt x="0" y="113109"/>
              </a:lnTo>
              <a:lnTo>
                <a:pt x="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175B011-8775-456B-B05C-3B333EF56FF4}">
      <dsp:nvSpPr>
        <dsp:cNvPr id="0" name=""/>
        <dsp:cNvSpPr/>
      </dsp:nvSpPr>
      <dsp:spPr>
        <a:xfrm>
          <a:off x="4411723" y="2529721"/>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Infrastructure Provisioning (10)</a:t>
          </a:r>
        </a:p>
      </dsp:txBody>
      <dsp:txXfrm>
        <a:off x="4428287" y="2546285"/>
        <a:ext cx="815189" cy="532417"/>
      </dsp:txXfrm>
    </dsp:sp>
    <dsp:sp modelId="{EAE875DE-C9B9-423F-96B8-0FDD9995C33E}">
      <dsp:nvSpPr>
        <dsp:cNvPr id="0" name=""/>
        <dsp:cNvSpPr/>
      </dsp:nvSpPr>
      <dsp:spPr>
        <a:xfrm>
          <a:off x="5892975" y="2303502"/>
          <a:ext cx="91440" cy="226218"/>
        </a:xfrm>
        <a:custGeom>
          <a:avLst/>
          <a:gdLst/>
          <a:ahLst/>
          <a:cxnLst/>
          <a:rect l="0" t="0" r="0" b="0"/>
          <a:pathLst>
            <a:path>
              <a:moveTo>
                <a:pt x="45720" y="0"/>
              </a:moveTo>
              <a:lnTo>
                <a:pt x="4572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0A4C10-17CF-4CBE-84D0-DD2FD688CDD0}">
      <dsp:nvSpPr>
        <dsp:cNvPr id="0" name=""/>
        <dsp:cNvSpPr/>
      </dsp:nvSpPr>
      <dsp:spPr>
        <a:xfrm>
          <a:off x="5514536" y="2529721"/>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Infrastructure Operations (30)</a:t>
          </a:r>
        </a:p>
      </dsp:txBody>
      <dsp:txXfrm>
        <a:off x="5531100" y="2546285"/>
        <a:ext cx="815189" cy="532417"/>
      </dsp:txXfrm>
    </dsp:sp>
    <dsp:sp modelId="{77185C05-EE75-495F-9B54-D7BC543E62D8}">
      <dsp:nvSpPr>
        <dsp:cNvPr id="0" name=""/>
        <dsp:cNvSpPr/>
      </dsp:nvSpPr>
      <dsp:spPr>
        <a:xfrm>
          <a:off x="4835882" y="3095266"/>
          <a:ext cx="1102813" cy="226218"/>
        </a:xfrm>
        <a:custGeom>
          <a:avLst/>
          <a:gdLst/>
          <a:ahLst/>
          <a:cxnLst/>
          <a:rect l="0" t="0" r="0" b="0"/>
          <a:pathLst>
            <a:path>
              <a:moveTo>
                <a:pt x="1102813" y="0"/>
              </a:moveTo>
              <a:lnTo>
                <a:pt x="1102813" y="113109"/>
              </a:lnTo>
              <a:lnTo>
                <a:pt x="0" y="113109"/>
              </a:lnTo>
              <a:lnTo>
                <a:pt x="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655EF10-11D1-446E-AEB5-77AC479A3D0C}">
      <dsp:nvSpPr>
        <dsp:cNvPr id="0" name=""/>
        <dsp:cNvSpPr/>
      </dsp:nvSpPr>
      <dsp:spPr>
        <a:xfrm>
          <a:off x="4411723" y="3321484"/>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Networking (10)</a:t>
          </a:r>
        </a:p>
      </dsp:txBody>
      <dsp:txXfrm>
        <a:off x="4428287" y="3338048"/>
        <a:ext cx="815189" cy="532417"/>
      </dsp:txXfrm>
    </dsp:sp>
    <dsp:sp modelId="{A85CB4BE-1063-44CF-8D75-D82B83F0ACF7}">
      <dsp:nvSpPr>
        <dsp:cNvPr id="0" name=""/>
        <dsp:cNvSpPr/>
      </dsp:nvSpPr>
      <dsp:spPr>
        <a:xfrm>
          <a:off x="5892975" y="3095266"/>
          <a:ext cx="91440" cy="226218"/>
        </a:xfrm>
        <a:custGeom>
          <a:avLst/>
          <a:gdLst/>
          <a:ahLst/>
          <a:cxnLst/>
          <a:rect l="0" t="0" r="0" b="0"/>
          <a:pathLst>
            <a:path>
              <a:moveTo>
                <a:pt x="45720" y="0"/>
              </a:moveTo>
              <a:lnTo>
                <a:pt x="45720"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B9A88B4-0555-4ED1-B98D-4505F49B89C3}">
      <dsp:nvSpPr>
        <dsp:cNvPr id="0" name=""/>
        <dsp:cNvSpPr/>
      </dsp:nvSpPr>
      <dsp:spPr>
        <a:xfrm>
          <a:off x="5514536" y="3321484"/>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DBA (10)</a:t>
          </a:r>
        </a:p>
      </dsp:txBody>
      <dsp:txXfrm>
        <a:off x="5531100" y="3338048"/>
        <a:ext cx="815189" cy="532417"/>
      </dsp:txXfrm>
    </dsp:sp>
    <dsp:sp modelId="{F14936ED-FF81-4B0C-A69C-9DDDB031FED1}">
      <dsp:nvSpPr>
        <dsp:cNvPr id="0" name=""/>
        <dsp:cNvSpPr/>
      </dsp:nvSpPr>
      <dsp:spPr>
        <a:xfrm>
          <a:off x="5938695" y="3095266"/>
          <a:ext cx="1102813" cy="226218"/>
        </a:xfrm>
        <a:custGeom>
          <a:avLst/>
          <a:gdLst/>
          <a:ahLst/>
          <a:cxnLst/>
          <a:rect l="0" t="0" r="0" b="0"/>
          <a:pathLst>
            <a:path>
              <a:moveTo>
                <a:pt x="0" y="0"/>
              </a:moveTo>
              <a:lnTo>
                <a:pt x="0" y="113109"/>
              </a:lnTo>
              <a:lnTo>
                <a:pt x="1102813" y="113109"/>
              </a:lnTo>
              <a:lnTo>
                <a:pt x="1102813"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C6DD6F3-3B31-4181-8829-7B089BEF8BC6}">
      <dsp:nvSpPr>
        <dsp:cNvPr id="0" name=""/>
        <dsp:cNvSpPr/>
      </dsp:nvSpPr>
      <dsp:spPr>
        <a:xfrm>
          <a:off x="6617350" y="3321484"/>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Server Operations (10)</a:t>
          </a:r>
        </a:p>
      </dsp:txBody>
      <dsp:txXfrm>
        <a:off x="6633914" y="3338048"/>
        <a:ext cx="815189" cy="532417"/>
      </dsp:txXfrm>
    </dsp:sp>
    <dsp:sp modelId="{1E3E0187-9CE9-411C-B947-4B961BE4D64F}">
      <dsp:nvSpPr>
        <dsp:cNvPr id="0" name=""/>
        <dsp:cNvSpPr/>
      </dsp:nvSpPr>
      <dsp:spPr>
        <a:xfrm>
          <a:off x="5938695" y="2303502"/>
          <a:ext cx="1102813" cy="226218"/>
        </a:xfrm>
        <a:custGeom>
          <a:avLst/>
          <a:gdLst/>
          <a:ahLst/>
          <a:cxnLst/>
          <a:rect l="0" t="0" r="0" b="0"/>
          <a:pathLst>
            <a:path>
              <a:moveTo>
                <a:pt x="0" y="0"/>
              </a:moveTo>
              <a:lnTo>
                <a:pt x="0" y="113109"/>
              </a:lnTo>
              <a:lnTo>
                <a:pt x="1102813" y="113109"/>
              </a:lnTo>
              <a:lnTo>
                <a:pt x="1102813"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64DA248-87E0-41C1-8811-29B77BB3ED11}">
      <dsp:nvSpPr>
        <dsp:cNvPr id="0" name=""/>
        <dsp:cNvSpPr/>
      </dsp:nvSpPr>
      <dsp:spPr>
        <a:xfrm>
          <a:off x="6617350" y="2529721"/>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Applications Support (20)</a:t>
          </a:r>
        </a:p>
      </dsp:txBody>
      <dsp:txXfrm>
        <a:off x="6633914" y="2546285"/>
        <a:ext cx="815189" cy="532417"/>
      </dsp:txXfrm>
    </dsp:sp>
    <dsp:sp modelId="{7C6C3650-A6D4-404F-9036-B35CEE764867}">
      <dsp:nvSpPr>
        <dsp:cNvPr id="0" name=""/>
        <dsp:cNvSpPr/>
      </dsp:nvSpPr>
      <dsp:spPr>
        <a:xfrm>
          <a:off x="5938695" y="2303502"/>
          <a:ext cx="2205626" cy="226218"/>
        </a:xfrm>
        <a:custGeom>
          <a:avLst/>
          <a:gdLst/>
          <a:ahLst/>
          <a:cxnLst/>
          <a:rect l="0" t="0" r="0" b="0"/>
          <a:pathLst>
            <a:path>
              <a:moveTo>
                <a:pt x="0" y="0"/>
              </a:moveTo>
              <a:lnTo>
                <a:pt x="0" y="113109"/>
              </a:lnTo>
              <a:lnTo>
                <a:pt x="2205626" y="113109"/>
              </a:lnTo>
              <a:lnTo>
                <a:pt x="2205626" y="22621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61BA1B3-1CD1-456C-9E43-D449375075F6}">
      <dsp:nvSpPr>
        <dsp:cNvPr id="0" name=""/>
        <dsp:cNvSpPr/>
      </dsp:nvSpPr>
      <dsp:spPr>
        <a:xfrm>
          <a:off x="7720163" y="2529721"/>
          <a:ext cx="848317" cy="56554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kern="1200" dirty="0">
              <a:solidFill>
                <a:schemeClr val="tx1"/>
              </a:solidFill>
            </a:rPr>
            <a:t>Service Management ITIL (10)</a:t>
          </a:r>
        </a:p>
      </dsp:txBody>
      <dsp:txXfrm>
        <a:off x="7736727" y="2546285"/>
        <a:ext cx="815189" cy="5324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B016FB-F98E-4BA6-8448-12EE7F947FDC}">
      <dsp:nvSpPr>
        <dsp:cNvPr id="0" name=""/>
        <dsp:cNvSpPr/>
      </dsp:nvSpPr>
      <dsp:spPr>
        <a:xfrm>
          <a:off x="2166" y="0"/>
          <a:ext cx="1928331" cy="443619"/>
        </a:xfrm>
        <a:prstGeom prst="chevron">
          <a:avLst/>
        </a:prstGeom>
        <a:gradFill rotWithShape="1">
          <a:gsLst>
            <a:gs pos="0">
              <a:schemeClr val="accent6">
                <a:tint val="50000"/>
                <a:satMod val="300000"/>
              </a:schemeClr>
            </a:gs>
            <a:gs pos="35000">
              <a:schemeClr val="accent6">
                <a:tint val="37000"/>
                <a:satMod val="300000"/>
              </a:schemeClr>
            </a:gs>
            <a:gs pos="100000">
              <a:schemeClr val="accent6">
                <a:tint val="15000"/>
                <a:satMod val="350000"/>
              </a:schemeClr>
            </a:gs>
          </a:gsLst>
          <a:lin ang="16200000" scaled="1"/>
        </a:gradFill>
        <a:ln w="9525" cap="flat" cmpd="sng" algn="ctr">
          <a:solidFill>
            <a:schemeClr val="accent6">
              <a:shade val="95000"/>
              <a:satMod val="105000"/>
            </a:schemeClr>
          </a:solidFill>
          <a:prstDash val="solid"/>
        </a:ln>
        <a:effectLst>
          <a:outerShdw blurRad="40000" dist="20000" dir="5400000" rotWithShape="0">
            <a:srgbClr val="000000">
              <a:alpha val="38000"/>
            </a:srgbClr>
          </a:outerShdw>
        </a:effectLst>
      </dsp:spPr>
      <dsp:style>
        <a:lnRef idx="1">
          <a:schemeClr val="accent6"/>
        </a:lnRef>
        <a:fillRef idx="2">
          <a:schemeClr val="accent6"/>
        </a:fillRef>
        <a:effectRef idx="1">
          <a:schemeClr val="accent6"/>
        </a:effectRef>
        <a:fontRef idx="minor">
          <a:schemeClr val="dk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GB" sz="1400" b="1" kern="1200" dirty="0"/>
            <a:t>Code</a:t>
          </a:r>
        </a:p>
      </dsp:txBody>
      <dsp:txXfrm>
        <a:off x="223976" y="0"/>
        <a:ext cx="1484712" cy="443619"/>
      </dsp:txXfrm>
    </dsp:sp>
    <dsp:sp modelId="{D3BE643B-F204-4404-BC2E-7CEE510D2CD2}">
      <dsp:nvSpPr>
        <dsp:cNvPr id="0" name=""/>
        <dsp:cNvSpPr/>
      </dsp:nvSpPr>
      <dsp:spPr>
        <a:xfrm>
          <a:off x="1737665" y="0"/>
          <a:ext cx="1928331" cy="443619"/>
        </a:xfrm>
        <a:prstGeom prst="chevron">
          <a:avLst/>
        </a:prstGeom>
        <a:gradFill rotWithShape="1">
          <a:gsLst>
            <a:gs pos="0">
              <a:schemeClr val="accent6">
                <a:tint val="50000"/>
                <a:satMod val="300000"/>
              </a:schemeClr>
            </a:gs>
            <a:gs pos="35000">
              <a:schemeClr val="accent6">
                <a:tint val="37000"/>
                <a:satMod val="300000"/>
              </a:schemeClr>
            </a:gs>
            <a:gs pos="100000">
              <a:schemeClr val="accent6">
                <a:tint val="15000"/>
                <a:satMod val="350000"/>
              </a:schemeClr>
            </a:gs>
          </a:gsLst>
          <a:lin ang="16200000" scaled="1"/>
        </a:gradFill>
        <a:ln w="9525" cap="flat" cmpd="sng" algn="ctr">
          <a:solidFill>
            <a:schemeClr val="accent6">
              <a:shade val="95000"/>
              <a:satMod val="105000"/>
            </a:schemeClr>
          </a:solidFill>
          <a:prstDash val="solid"/>
        </a:ln>
        <a:effectLst>
          <a:outerShdw blurRad="40000" dist="20000" dir="5400000" rotWithShape="0">
            <a:srgbClr val="000000">
              <a:alpha val="38000"/>
            </a:srgbClr>
          </a:outerShdw>
        </a:effectLst>
      </dsp:spPr>
      <dsp:style>
        <a:lnRef idx="1">
          <a:schemeClr val="accent6"/>
        </a:lnRef>
        <a:fillRef idx="2">
          <a:schemeClr val="accent6"/>
        </a:fillRef>
        <a:effectRef idx="1">
          <a:schemeClr val="accent6"/>
        </a:effectRef>
        <a:fontRef idx="minor">
          <a:schemeClr val="dk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GB" sz="1400" b="1" kern="1200" dirty="0"/>
            <a:t>Version Control</a:t>
          </a:r>
        </a:p>
      </dsp:txBody>
      <dsp:txXfrm>
        <a:off x="1959475" y="0"/>
        <a:ext cx="1484712" cy="443619"/>
      </dsp:txXfrm>
    </dsp:sp>
    <dsp:sp modelId="{5E358683-7944-4D82-97F4-A751AEBE5F49}">
      <dsp:nvSpPr>
        <dsp:cNvPr id="0" name=""/>
        <dsp:cNvSpPr/>
      </dsp:nvSpPr>
      <dsp:spPr>
        <a:xfrm>
          <a:off x="3473164" y="0"/>
          <a:ext cx="1928331" cy="443619"/>
        </a:xfrm>
        <a:prstGeom prst="chevron">
          <a:avLst/>
        </a:prstGeom>
        <a:gradFill rotWithShape="1">
          <a:gsLst>
            <a:gs pos="0">
              <a:schemeClr val="accent6">
                <a:tint val="50000"/>
                <a:satMod val="300000"/>
              </a:schemeClr>
            </a:gs>
            <a:gs pos="35000">
              <a:schemeClr val="accent6">
                <a:tint val="37000"/>
                <a:satMod val="300000"/>
              </a:schemeClr>
            </a:gs>
            <a:gs pos="100000">
              <a:schemeClr val="accent6">
                <a:tint val="15000"/>
                <a:satMod val="350000"/>
              </a:schemeClr>
            </a:gs>
          </a:gsLst>
          <a:lin ang="16200000" scaled="1"/>
        </a:gradFill>
        <a:ln w="9525" cap="flat" cmpd="sng" algn="ctr">
          <a:solidFill>
            <a:schemeClr val="accent6">
              <a:shade val="95000"/>
              <a:satMod val="105000"/>
            </a:schemeClr>
          </a:solidFill>
          <a:prstDash val="solid"/>
        </a:ln>
        <a:effectLst>
          <a:outerShdw blurRad="40000" dist="20000" dir="5400000" rotWithShape="0">
            <a:srgbClr val="000000">
              <a:alpha val="38000"/>
            </a:srgbClr>
          </a:outerShdw>
        </a:effectLst>
      </dsp:spPr>
      <dsp:style>
        <a:lnRef idx="1">
          <a:schemeClr val="accent6"/>
        </a:lnRef>
        <a:fillRef idx="2">
          <a:schemeClr val="accent6"/>
        </a:fillRef>
        <a:effectRef idx="1">
          <a:schemeClr val="accent6"/>
        </a:effectRef>
        <a:fontRef idx="minor">
          <a:schemeClr val="dk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GB" sz="1400" b="1" kern="1200" dirty="0"/>
            <a:t>Code Review</a:t>
          </a:r>
        </a:p>
      </dsp:txBody>
      <dsp:txXfrm>
        <a:off x="3694974" y="0"/>
        <a:ext cx="1484712" cy="443619"/>
      </dsp:txXfrm>
    </dsp:sp>
    <dsp:sp modelId="{649479F7-6920-4BD9-9281-1B4A67E34E24}">
      <dsp:nvSpPr>
        <dsp:cNvPr id="0" name=""/>
        <dsp:cNvSpPr/>
      </dsp:nvSpPr>
      <dsp:spPr>
        <a:xfrm>
          <a:off x="5208662" y="0"/>
          <a:ext cx="1928331" cy="443619"/>
        </a:xfrm>
        <a:prstGeom prst="chevron">
          <a:avLst/>
        </a:prstGeom>
        <a:gradFill rotWithShape="1">
          <a:gsLst>
            <a:gs pos="0">
              <a:schemeClr val="accent6">
                <a:tint val="50000"/>
                <a:satMod val="300000"/>
              </a:schemeClr>
            </a:gs>
            <a:gs pos="35000">
              <a:schemeClr val="accent6">
                <a:tint val="37000"/>
                <a:satMod val="300000"/>
              </a:schemeClr>
            </a:gs>
            <a:gs pos="100000">
              <a:schemeClr val="accent6">
                <a:tint val="15000"/>
                <a:satMod val="350000"/>
              </a:schemeClr>
            </a:gs>
          </a:gsLst>
          <a:lin ang="16200000" scaled="1"/>
        </a:gradFill>
        <a:ln w="9525" cap="flat" cmpd="sng" algn="ctr">
          <a:solidFill>
            <a:schemeClr val="accent6">
              <a:shade val="95000"/>
              <a:satMod val="105000"/>
            </a:schemeClr>
          </a:solidFill>
          <a:prstDash val="solid"/>
        </a:ln>
        <a:effectLst>
          <a:outerShdw blurRad="40000" dist="20000" dir="5400000" rotWithShape="0">
            <a:srgbClr val="000000">
              <a:alpha val="38000"/>
            </a:srgbClr>
          </a:outerShdw>
        </a:effectLst>
      </dsp:spPr>
      <dsp:style>
        <a:lnRef idx="1">
          <a:schemeClr val="accent6"/>
        </a:lnRef>
        <a:fillRef idx="2">
          <a:schemeClr val="accent6"/>
        </a:fillRef>
        <a:effectRef idx="1">
          <a:schemeClr val="accent6"/>
        </a:effectRef>
        <a:fontRef idx="minor">
          <a:schemeClr val="dk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GB" sz="1400" b="1" kern="1200" dirty="0"/>
            <a:t>Integrate</a:t>
          </a:r>
        </a:p>
      </dsp:txBody>
      <dsp:txXfrm>
        <a:off x="5430472" y="0"/>
        <a:ext cx="1484712" cy="443619"/>
      </dsp:txXfrm>
    </dsp:sp>
    <dsp:sp modelId="{560CA2A5-BBD8-44EA-A557-4EFAFED3C5AC}">
      <dsp:nvSpPr>
        <dsp:cNvPr id="0" name=""/>
        <dsp:cNvSpPr/>
      </dsp:nvSpPr>
      <dsp:spPr>
        <a:xfrm>
          <a:off x="6944161" y="0"/>
          <a:ext cx="1928331" cy="443619"/>
        </a:xfrm>
        <a:prstGeom prst="chevron">
          <a:avLst/>
        </a:prstGeom>
        <a:gradFill rotWithShape="1">
          <a:gsLst>
            <a:gs pos="0">
              <a:schemeClr val="accent6">
                <a:tint val="50000"/>
                <a:satMod val="300000"/>
              </a:schemeClr>
            </a:gs>
            <a:gs pos="35000">
              <a:schemeClr val="accent6">
                <a:tint val="37000"/>
                <a:satMod val="300000"/>
              </a:schemeClr>
            </a:gs>
            <a:gs pos="100000">
              <a:schemeClr val="accent6">
                <a:tint val="15000"/>
                <a:satMod val="350000"/>
              </a:schemeClr>
            </a:gs>
          </a:gsLst>
          <a:lin ang="16200000" scaled="1"/>
        </a:gradFill>
        <a:ln w="9525" cap="flat" cmpd="sng" algn="ctr">
          <a:solidFill>
            <a:schemeClr val="accent6">
              <a:shade val="95000"/>
              <a:satMod val="105000"/>
            </a:schemeClr>
          </a:solidFill>
          <a:prstDash val="solid"/>
        </a:ln>
        <a:effectLst>
          <a:outerShdw blurRad="40000" dist="20000" dir="5400000" rotWithShape="0">
            <a:srgbClr val="000000">
              <a:alpha val="38000"/>
            </a:srgbClr>
          </a:outerShdw>
        </a:effectLst>
      </dsp:spPr>
      <dsp:style>
        <a:lnRef idx="1">
          <a:schemeClr val="accent6"/>
        </a:lnRef>
        <a:fillRef idx="2">
          <a:schemeClr val="accent6"/>
        </a:fillRef>
        <a:effectRef idx="1">
          <a:schemeClr val="accent6"/>
        </a:effectRef>
        <a:fontRef idx="minor">
          <a:schemeClr val="dk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GB" sz="1400" b="1" kern="1200" dirty="0"/>
            <a:t>Deploy</a:t>
          </a:r>
        </a:p>
      </dsp:txBody>
      <dsp:txXfrm>
        <a:off x="7165971" y="0"/>
        <a:ext cx="1484712" cy="44361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0.36617</cdr:x>
      <cdr:y>0.17082</cdr:y>
    </cdr:from>
    <cdr:to>
      <cdr:x>0.50696</cdr:x>
      <cdr:y>0.39232</cdr:y>
    </cdr:to>
    <cdr:sp macro="" textlink="">
      <cdr:nvSpPr>
        <cdr:cNvPr id="2" name="TextBox 1"/>
        <cdr:cNvSpPr txBox="1"/>
      </cdr:nvSpPr>
      <cdr:spPr>
        <a:xfrm xmlns:a="http://schemas.openxmlformats.org/drawingml/2006/main">
          <a:off x="2964604" y="750075"/>
          <a:ext cx="1139852" cy="972612"/>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GB" sz="1400" dirty="0">
              <a:solidFill>
                <a:srgbClr val="FF0000"/>
              </a:solidFill>
            </a:rPr>
            <a:t>DevOps / Automation model adopted</a:t>
          </a:r>
        </a:p>
      </cdr:txBody>
    </cdr:sp>
  </cdr:relSizeAnchor>
  <cdr:relSizeAnchor xmlns:cdr="http://schemas.openxmlformats.org/drawingml/2006/chartDrawing">
    <cdr:from>
      <cdr:x>0.29544</cdr:x>
      <cdr:y>0.27042</cdr:y>
    </cdr:from>
    <cdr:to>
      <cdr:x>0.36264</cdr:x>
      <cdr:y>0.36881</cdr:y>
    </cdr:to>
    <cdr:cxnSp macro="">
      <cdr:nvCxnSpPr>
        <cdr:cNvPr id="4" name="Straight Arrow Connector 3"/>
        <cdr:cNvCxnSpPr/>
      </cdr:nvCxnSpPr>
      <cdr:spPr>
        <a:xfrm xmlns:a="http://schemas.openxmlformats.org/drawingml/2006/main" flipH="1">
          <a:off x="2391941" y="1187401"/>
          <a:ext cx="544052" cy="432048"/>
        </a:xfrm>
        <a:prstGeom xmlns:a="http://schemas.openxmlformats.org/drawingml/2006/main" prst="straightConnector1">
          <a:avLst/>
        </a:prstGeom>
        <a:ln xmlns:a="http://schemas.openxmlformats.org/drawingml/2006/main">
          <a:solidFill>
            <a:schemeClr val="tx1"/>
          </a:solidFill>
          <a:tailEnd type="arrow"/>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0.16172</cdr:x>
      <cdr:y>0.95656</cdr:y>
    </cdr:from>
    <cdr:to>
      <cdr:x>0.23287</cdr:x>
      <cdr:y>0.99635</cdr:y>
    </cdr:to>
    <cdr:sp macro="" textlink="">
      <cdr:nvSpPr>
        <cdr:cNvPr id="5" name="TextBox 4"/>
        <cdr:cNvSpPr txBox="1"/>
      </cdr:nvSpPr>
      <cdr:spPr>
        <a:xfrm xmlns:a="http://schemas.openxmlformats.org/drawingml/2006/main">
          <a:off x="1309288" y="4200283"/>
          <a:ext cx="576048" cy="174718"/>
        </a:xfrm>
        <a:prstGeom xmlns:a="http://schemas.openxmlformats.org/drawingml/2006/main" prst="rect">
          <a:avLst/>
        </a:prstGeom>
      </cdr:spPr>
      <cdr:txBody>
        <a:bodyPr xmlns:a="http://schemas.openxmlformats.org/drawingml/2006/main" vertOverflow="clip" vert="horz" wrap="square" lIns="0" tIns="0" rIns="91440" bIns="0" rtlCol="0" anchor="t" anchorCtr="0">
          <a:normAutofit/>
        </a:bodyPr>
        <a:lstStyle xmlns:a="http://schemas.openxmlformats.org/drawingml/2006/main"/>
        <a:p xmlns:a="http://schemas.openxmlformats.org/drawingml/2006/main">
          <a:r>
            <a:rPr lang="en-GB" sz="1000" dirty="0"/>
            <a:t>2013</a:t>
          </a:r>
        </a:p>
      </cdr:txBody>
    </cdr:sp>
  </cdr:relSizeAnchor>
  <cdr:relSizeAnchor xmlns:cdr="http://schemas.openxmlformats.org/drawingml/2006/chartDrawing">
    <cdr:from>
      <cdr:x>0.37355</cdr:x>
      <cdr:y>0.95656</cdr:y>
    </cdr:from>
    <cdr:to>
      <cdr:x>0.4447</cdr:x>
      <cdr:y>0.99635</cdr:y>
    </cdr:to>
    <cdr:sp macro="" textlink="">
      <cdr:nvSpPr>
        <cdr:cNvPr id="6" name="TextBox 1"/>
        <cdr:cNvSpPr txBox="1"/>
      </cdr:nvSpPr>
      <cdr:spPr>
        <a:xfrm xmlns:a="http://schemas.openxmlformats.org/drawingml/2006/main">
          <a:off x="3024336" y="4200282"/>
          <a:ext cx="576048" cy="174719"/>
        </a:xfrm>
        <a:prstGeom xmlns:a="http://schemas.openxmlformats.org/drawingml/2006/main" prst="rect">
          <a:avLst/>
        </a:prstGeom>
      </cdr:spPr>
      <cdr:txBody>
        <a:bodyPr xmlns:a="http://schemas.openxmlformats.org/drawingml/2006/main" vert="horz" wrap="square" lIns="0" tIns="0" rIns="91440" bIns="0" rtlCol="0" anchor="t" anchorCtr="0">
          <a:norm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1000" dirty="0"/>
            <a:t>2014</a:t>
          </a:r>
        </a:p>
      </cdr:txBody>
    </cdr:sp>
  </cdr:relSizeAnchor>
  <cdr:relSizeAnchor xmlns:cdr="http://schemas.openxmlformats.org/drawingml/2006/chartDrawing">
    <cdr:from>
      <cdr:x>0.72931</cdr:x>
      <cdr:y>0.71199</cdr:y>
    </cdr:from>
    <cdr:to>
      <cdr:x>0.97332</cdr:x>
      <cdr:y>0.74478</cdr:y>
    </cdr:to>
    <cdr:sp macro="" textlink="">
      <cdr:nvSpPr>
        <cdr:cNvPr id="7" name="TextBox 1"/>
        <cdr:cNvSpPr txBox="1"/>
      </cdr:nvSpPr>
      <cdr:spPr>
        <a:xfrm xmlns:a="http://schemas.openxmlformats.org/drawingml/2006/main">
          <a:off x="5904656" y="3126347"/>
          <a:ext cx="1975570" cy="144016"/>
        </a:xfrm>
        <a:prstGeom xmlns:a="http://schemas.openxmlformats.org/drawingml/2006/main" prst="rect">
          <a:avLst/>
        </a:prstGeom>
      </cdr:spPr>
      <cdr:txBody>
        <a:bodyPr xmlns:a="http://schemas.openxmlformats.org/drawingml/2006/main" vert="horz" wrap="square" lIns="0" tIns="0" rIns="91440" bIns="0" rtlCol="0" anchor="t" anchorCtr="0">
          <a:norm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1000" dirty="0"/>
            <a:t>Provisioning 50 VMs per month</a:t>
          </a:r>
        </a:p>
      </cdr:txBody>
    </cdr:sp>
  </cdr:relSizeAnchor>
  <cdr:relSizeAnchor xmlns:cdr="http://schemas.openxmlformats.org/drawingml/2006/chartDrawing">
    <cdr:from>
      <cdr:x>0.587</cdr:x>
      <cdr:y>0.96021</cdr:y>
    </cdr:from>
    <cdr:to>
      <cdr:x>0.65815</cdr:x>
      <cdr:y>1</cdr:y>
    </cdr:to>
    <cdr:sp macro="" textlink="">
      <cdr:nvSpPr>
        <cdr:cNvPr id="8" name="TextBox 1"/>
        <cdr:cNvSpPr txBox="1"/>
      </cdr:nvSpPr>
      <cdr:spPr>
        <a:xfrm xmlns:a="http://schemas.openxmlformats.org/drawingml/2006/main">
          <a:off x="4752528" y="4216306"/>
          <a:ext cx="576048" cy="174719"/>
        </a:xfrm>
        <a:prstGeom xmlns:a="http://schemas.openxmlformats.org/drawingml/2006/main" prst="rect">
          <a:avLst/>
        </a:prstGeom>
      </cdr:spPr>
      <cdr:txBody>
        <a:bodyPr xmlns:a="http://schemas.openxmlformats.org/drawingml/2006/main" vert="horz" wrap="square" lIns="0" tIns="0" rIns="91440" bIns="0" rtlCol="0" anchor="t" anchorCtr="0">
          <a:norm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GB" sz="1000" dirty="0"/>
            <a:t>2015</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4A5A9E-1482-4C35-9403-7CB2741DCAC3}" type="datetimeFigureOut">
              <a:rPr lang="en-GB" smtClean="0"/>
              <a:t>01/07/2016</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E9C7530-82D9-40AB-B2AA-4BC11747D2E4}" type="slidenum">
              <a:rPr lang="en-GB" smtClean="0"/>
              <a:t>‹#›</a:t>
            </a:fld>
            <a:endParaRPr lang="en-GB"/>
          </a:p>
        </p:txBody>
      </p:sp>
    </p:spTree>
    <p:extLst>
      <p:ext uri="{BB962C8B-B14F-4D97-AF65-F5344CB8AC3E}">
        <p14:creationId xmlns:p14="http://schemas.microsoft.com/office/powerpoint/2010/main" val="309117804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eg>
</file>

<file path=ppt/media/image12.jpeg>
</file>

<file path=ppt/media/image13.jpg>
</file>

<file path=ppt/media/image14.jpg>
</file>

<file path=ppt/media/image15.png>
</file>

<file path=ppt/media/image16.png>
</file>

<file path=ppt/media/image17.png>
</file>

<file path=ppt/media/image18.png>
</file>

<file path=ppt/media/image19.jpg>
</file>

<file path=ppt/media/image2.jpeg>
</file>

<file path=ppt/media/image20.jpeg>
</file>

<file path=ppt/media/image21.png>
</file>

<file path=ppt/media/image22.jpeg>
</file>

<file path=ppt/media/image23.jpg>
</file>

<file path=ppt/media/image24.png>
</file>

<file path=ppt/media/image25.png>
</file>

<file path=ppt/media/image3.png>
</file>

<file path=ppt/media/image4.jpeg>
</file>

<file path=ppt/media/image5.pn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FC4F04B-43DD-4A1C-AB6B-8329AA4E748F}" type="datetimeFigureOut">
              <a:rPr lang="en-GB" smtClean="0"/>
              <a:t>01/07/2016</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1BF6EC4-0D3E-41B0-BA4E-184CA10F0652}" type="slidenum">
              <a:rPr lang="en-GB" smtClean="0"/>
              <a:t>‹#›</a:t>
            </a:fld>
            <a:endParaRPr lang="en-GB"/>
          </a:p>
        </p:txBody>
      </p:sp>
    </p:spTree>
    <p:extLst>
      <p:ext uri="{BB962C8B-B14F-4D97-AF65-F5344CB8AC3E}">
        <p14:creationId xmlns:p14="http://schemas.microsoft.com/office/powerpoint/2010/main" val="18971282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Been around for 225 years</a:t>
            </a:r>
          </a:p>
          <a:p>
            <a:pPr marL="342900" indent="-342900">
              <a:buFont typeface="Arial" panose="020B0604020202020204" pitchFamily="34" charset="0"/>
              <a:buChar char="•"/>
            </a:pPr>
            <a:r>
              <a:rPr lang="en-GB" dirty="0"/>
              <a:t>National mapping agency of Great Britain</a:t>
            </a:r>
          </a:p>
          <a:p>
            <a:pPr marL="1257300" lvl="1" indent="-342900"/>
            <a:r>
              <a:rPr lang="en-GB" sz="1800" dirty="0"/>
              <a:t>Create, maintain and disseminate consistent, definitive and authoritative geospatial data </a:t>
            </a:r>
          </a:p>
          <a:p>
            <a:pPr marL="1257300" marR="0" lvl="1" indent="-342900" algn="l" defTabSz="914400" rtl="0" eaLnBrk="1" fontAlgn="auto" latinLnBrk="0" hangingPunct="1">
              <a:lnSpc>
                <a:spcPct val="100000"/>
              </a:lnSpc>
              <a:spcBef>
                <a:spcPts val="0"/>
              </a:spcBef>
              <a:spcAft>
                <a:spcPts val="0"/>
              </a:spcAft>
              <a:buClrTx/>
              <a:buSzTx/>
              <a:buFontTx/>
              <a:buNone/>
              <a:tabLst/>
              <a:defRPr/>
            </a:pPr>
            <a:r>
              <a:rPr lang="en-GB" sz="1800" dirty="0"/>
              <a:t>More than just publication of maps</a:t>
            </a:r>
          </a:p>
          <a:p>
            <a:pPr marL="1257300" lvl="1" indent="-342900"/>
            <a:r>
              <a:rPr lang="en-GB" sz="1800" dirty="0"/>
              <a:t>We produce digital map data, online route planning and sharing services and mobile apps, plus many other location-based products so you know exactly where you are.</a:t>
            </a:r>
          </a:p>
          <a:p>
            <a:pPr marL="1485900" lvl="2" indent="-342900"/>
            <a:r>
              <a:rPr lang="en-GB" sz="1800" dirty="0"/>
              <a:t>Use of geospatial data and technology to solve complex geospatial problems</a:t>
            </a:r>
          </a:p>
          <a:p>
            <a:pPr marL="1485900" lvl="2" indent="-342900"/>
            <a:r>
              <a:rPr lang="en-GB" sz="1800" dirty="0"/>
              <a:t>Integration of multiple 3rd party datasets with our own to provide comprehensive view of GB via various products and services</a:t>
            </a:r>
          </a:p>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2</a:t>
            </a:fld>
            <a:endParaRPr lang="en-GB"/>
          </a:p>
        </p:txBody>
      </p:sp>
    </p:spTree>
    <p:extLst>
      <p:ext uri="{BB962C8B-B14F-4D97-AF65-F5344CB8AC3E}">
        <p14:creationId xmlns:p14="http://schemas.microsoft.com/office/powerpoint/2010/main" val="1679480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Infrastructure engineers into project</a:t>
            </a:r>
          </a:p>
          <a:p>
            <a:r>
              <a:rPr lang="en-GB" sz="1200" kern="1200" dirty="0">
                <a:solidFill>
                  <a:schemeClr val="tx1"/>
                </a:solidFill>
                <a:effectLst/>
                <a:latin typeface="+mn-lt"/>
                <a:ea typeface="+mn-ea"/>
                <a:cs typeface="+mn-cs"/>
              </a:rPr>
              <a:t>	Provide “local sysadmin”</a:t>
            </a:r>
          </a:p>
          <a:p>
            <a:r>
              <a:rPr lang="en-GB" sz="1200" kern="1200" dirty="0">
                <a:solidFill>
                  <a:schemeClr val="tx1"/>
                </a:solidFill>
                <a:effectLst/>
                <a:latin typeface="+mn-lt"/>
                <a:ea typeface="+mn-ea"/>
                <a:cs typeface="+mn-cs"/>
              </a:rPr>
              <a:t>	Someone in the project who can take responsibility for infrastructure requirements</a:t>
            </a:r>
          </a:p>
          <a:p>
            <a:r>
              <a:rPr lang="en-GB" sz="1200" kern="1200" dirty="0">
                <a:solidFill>
                  <a:schemeClr val="tx1"/>
                </a:solidFill>
                <a:effectLst/>
                <a:latin typeface="+mn-lt"/>
                <a:ea typeface="+mn-ea"/>
                <a:cs typeface="+mn-cs"/>
              </a:rPr>
              <a:t>	Someone who can then start to input detailed </a:t>
            </a:r>
            <a:r>
              <a:rPr lang="en-GB" sz="1200" kern="1200" dirty="0" err="1">
                <a:solidFill>
                  <a:schemeClr val="tx1"/>
                </a:solidFill>
                <a:effectLst/>
                <a:latin typeface="+mn-lt"/>
                <a:ea typeface="+mn-ea"/>
                <a:cs typeface="+mn-cs"/>
              </a:rPr>
              <a:t>infr</a:t>
            </a:r>
            <a:r>
              <a:rPr lang="en-GB" sz="1200" kern="1200" dirty="0">
                <a:solidFill>
                  <a:schemeClr val="tx1"/>
                </a:solidFill>
                <a:effectLst/>
                <a:latin typeface="+mn-lt"/>
                <a:ea typeface="+mn-ea"/>
                <a:cs typeface="+mn-cs"/>
              </a:rPr>
              <a:t> requirements into the project backlog, and make sure the requirements are considered early in the project to avoid wait times</a:t>
            </a:r>
          </a:p>
          <a:p>
            <a:r>
              <a:rPr lang="en-GB" sz="1200" kern="1200" dirty="0">
                <a:solidFill>
                  <a:schemeClr val="tx1"/>
                </a:solidFill>
                <a:effectLst/>
                <a:latin typeface="+mn-lt"/>
                <a:ea typeface="+mn-ea"/>
                <a:cs typeface="+mn-cs"/>
              </a:rPr>
              <a:t>Make infrastructure work more transparent so that start to develop clearer understanding of what needs to be done to deliver requirements </a:t>
            </a:r>
            <a:r>
              <a:rPr lang="en-GB" sz="1200" kern="1200" dirty="0" err="1">
                <a:solidFill>
                  <a:schemeClr val="tx1"/>
                </a:solidFill>
                <a:effectLst/>
                <a:latin typeface="+mn-lt"/>
                <a:ea typeface="+mn-ea"/>
                <a:cs typeface="+mn-cs"/>
              </a:rPr>
              <a:t>etc</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But, whilst cultural change is at the heart of </a:t>
            </a:r>
            <a:r>
              <a:rPr lang="en-GB" sz="1200" kern="1200" dirty="0" err="1">
                <a:solidFill>
                  <a:schemeClr val="tx1"/>
                </a:solidFill>
                <a:effectLst/>
                <a:latin typeface="+mn-lt"/>
                <a:ea typeface="+mn-ea"/>
                <a:cs typeface="+mn-cs"/>
              </a:rPr>
              <a:t>devops</a:t>
            </a:r>
            <a:r>
              <a:rPr lang="en-GB" sz="1200" kern="1200" dirty="0">
                <a:solidFill>
                  <a:schemeClr val="tx1"/>
                </a:solidFill>
                <a:effectLst/>
                <a:latin typeface="+mn-lt"/>
                <a:ea typeface="+mn-ea"/>
                <a:cs typeface="+mn-cs"/>
              </a:rPr>
              <a:t>, we also needed to get better at how we provisioned infrastructure</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started with single project</a:t>
            </a:r>
            <a:r>
              <a:rPr lang="en-GB" sz="1200" kern="1200" baseline="0" dirty="0">
                <a:solidFill>
                  <a:schemeClr val="tx1"/>
                </a:solidFill>
                <a:effectLst/>
                <a:latin typeface="+mn-lt"/>
                <a:ea typeface="+mn-ea"/>
                <a:cs typeface="+mn-cs"/>
              </a:rPr>
              <a:t> which had business </a:t>
            </a:r>
            <a:r>
              <a:rPr lang="en-GB" sz="1200" kern="1200" baseline="0" dirty="0" err="1">
                <a:solidFill>
                  <a:schemeClr val="tx1"/>
                </a:solidFill>
                <a:effectLst/>
                <a:latin typeface="+mn-lt"/>
                <a:ea typeface="+mn-ea"/>
                <a:cs typeface="+mn-cs"/>
              </a:rPr>
              <a:t>valuye</a:t>
            </a:r>
            <a:endParaRPr lang="en-GB" sz="1200" kern="1200" baseline="0" dirty="0">
              <a:solidFill>
                <a:schemeClr val="tx1"/>
              </a:solidFill>
              <a:effectLst/>
              <a:latin typeface="+mn-lt"/>
              <a:ea typeface="+mn-ea"/>
              <a:cs typeface="+mn-cs"/>
            </a:endParaRPr>
          </a:p>
          <a:p>
            <a:r>
              <a:rPr lang="en-GB" sz="1200" kern="1200" baseline="0" dirty="0">
                <a:solidFill>
                  <a:schemeClr val="tx1"/>
                </a:solidFill>
                <a:effectLst/>
                <a:latin typeface="+mn-lt"/>
                <a:ea typeface="+mn-ea"/>
                <a:cs typeface="+mn-cs"/>
              </a:rPr>
              <a:t>	didn’t want a project to just “do </a:t>
            </a:r>
            <a:r>
              <a:rPr lang="en-GB" sz="1200" kern="1200" baseline="0" dirty="0" err="1">
                <a:solidFill>
                  <a:schemeClr val="tx1"/>
                </a:solidFill>
                <a:effectLst/>
                <a:latin typeface="+mn-lt"/>
                <a:ea typeface="+mn-ea"/>
                <a:cs typeface="+mn-cs"/>
              </a:rPr>
              <a:t>devops</a:t>
            </a:r>
            <a:r>
              <a:rPr lang="en-GB" sz="1200" kern="1200" baseline="0" dirty="0">
                <a:solidFill>
                  <a:schemeClr val="tx1"/>
                </a:solidFill>
                <a:effectLst/>
                <a:latin typeface="+mn-lt"/>
                <a:ea typeface="+mn-ea"/>
                <a:cs typeface="+mn-cs"/>
              </a:rPr>
              <a:t>” – wanted to be part of project delivering business value and revenue</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16</a:t>
            </a:fld>
            <a:endParaRPr lang="en-GB"/>
          </a:p>
        </p:txBody>
      </p:sp>
    </p:spTree>
    <p:extLst>
      <p:ext uri="{BB962C8B-B14F-4D97-AF65-F5344CB8AC3E}">
        <p14:creationId xmlns:p14="http://schemas.microsoft.com/office/powerpoint/2010/main" val="13023947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Introduce automation into infrastructure provisioning</a:t>
            </a:r>
          </a:p>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17</a:t>
            </a:fld>
            <a:endParaRPr lang="en-GB"/>
          </a:p>
        </p:txBody>
      </p:sp>
    </p:spTree>
    <p:extLst>
      <p:ext uri="{BB962C8B-B14F-4D97-AF65-F5344CB8AC3E}">
        <p14:creationId xmlns:p14="http://schemas.microsoft.com/office/powerpoint/2010/main" val="26033930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a:t>
            </a:r>
            <a:r>
              <a:rPr lang="en-GB" baseline="0" dirty="0"/>
              <a:t> is how we got started on our automation pipeline</a:t>
            </a:r>
          </a:p>
          <a:p>
            <a:r>
              <a:rPr lang="en-GB" baseline="0" dirty="0"/>
              <a:t>	infrastructure as code central to things – not new to many people here now, but 2 years ago at OS this was quite a revelation</a:t>
            </a:r>
          </a:p>
          <a:p>
            <a:r>
              <a:rPr lang="en-GB" baseline="0" dirty="0"/>
              <a:t>		use it to automate the basics – </a:t>
            </a:r>
            <a:r>
              <a:rPr lang="en-GB" baseline="0" dirty="0" err="1"/>
              <a:t>ie</a:t>
            </a:r>
            <a:r>
              <a:rPr lang="en-GB" baseline="0" dirty="0"/>
              <a:t> the things we do week in week out, lots of times – automate those and frees you up to focus on the more complex items</a:t>
            </a:r>
          </a:p>
          <a:p>
            <a:r>
              <a:rPr lang="en-GB" baseline="0" dirty="0"/>
              <a:t>			start with VM creation and operating system</a:t>
            </a:r>
          </a:p>
          <a:p>
            <a:r>
              <a:rPr lang="en-GB" baseline="0" dirty="0"/>
              <a:t>		once we had the basics, move onto the application layers</a:t>
            </a:r>
          </a:p>
          <a:p>
            <a:r>
              <a:rPr lang="en-GB" baseline="0" dirty="0"/>
              <a:t>			build integration between </a:t>
            </a:r>
            <a:r>
              <a:rPr lang="en-GB" baseline="0" dirty="0" err="1"/>
              <a:t>IoC</a:t>
            </a:r>
            <a:r>
              <a:rPr lang="en-GB" baseline="0" dirty="0"/>
              <a:t> suite and application installers</a:t>
            </a:r>
          </a:p>
          <a:p>
            <a:endParaRPr lang="en-GB" baseline="0" dirty="0"/>
          </a:p>
          <a:p>
            <a:r>
              <a:rPr lang="en-GB" baseline="0" dirty="0"/>
              <a:t>				NO ONE SINGLE TOOL WHICH CAN DO EVERYTHING</a:t>
            </a:r>
          </a:p>
          <a:p>
            <a:r>
              <a:rPr lang="en-GB" baseline="0" dirty="0"/>
              <a:t>				ALLOW EACH TOOL TO DO WHAT IT DOES BEST AND CREATE PIPELINE WITH ABILITY TO INTEGRATE</a:t>
            </a:r>
          </a:p>
          <a:p>
            <a:endParaRPr lang="en-GB" baseline="0" dirty="0"/>
          </a:p>
          <a:p>
            <a:r>
              <a:rPr lang="en-GB" baseline="0" dirty="0"/>
              <a:t>				this means do no use </a:t>
            </a:r>
            <a:r>
              <a:rPr lang="en-GB" baseline="0" dirty="0" err="1"/>
              <a:t>IoC</a:t>
            </a:r>
            <a:r>
              <a:rPr lang="en-GB" baseline="0" dirty="0"/>
              <a:t> to install applications – instead use </a:t>
            </a:r>
            <a:r>
              <a:rPr lang="en-GB" baseline="0" dirty="0" err="1"/>
              <a:t>IoC</a:t>
            </a:r>
            <a:r>
              <a:rPr lang="en-GB" baseline="0" dirty="0"/>
              <a:t> to call application installers</a:t>
            </a:r>
          </a:p>
          <a:p>
            <a:r>
              <a:rPr lang="en-GB" baseline="0" dirty="0"/>
              <a:t>				might not seem the prettiest, elegant solution, but this is about efficiency, not elegance – creating something perfect can come later – MAKE IT WORK, MAKE IT RIGHT, MAKE IT FAST – in that order!					</a:t>
            </a:r>
          </a:p>
        </p:txBody>
      </p:sp>
      <p:sp>
        <p:nvSpPr>
          <p:cNvPr id="4" name="Slide Number Placeholder 3"/>
          <p:cNvSpPr>
            <a:spLocks noGrp="1"/>
          </p:cNvSpPr>
          <p:nvPr>
            <p:ph type="sldNum" sz="quarter" idx="10"/>
          </p:nvPr>
        </p:nvSpPr>
        <p:spPr/>
        <p:txBody>
          <a:bodyPr/>
          <a:lstStyle/>
          <a:p>
            <a:fld id="{81BF6EC4-0D3E-41B0-BA4E-184CA10F0652}" type="slidenum">
              <a:rPr lang="en-GB" smtClean="0"/>
              <a:t>18</a:t>
            </a:fld>
            <a:endParaRPr lang="en-GB"/>
          </a:p>
        </p:txBody>
      </p:sp>
    </p:spTree>
    <p:extLst>
      <p:ext uri="{BB962C8B-B14F-4D97-AF65-F5344CB8AC3E}">
        <p14:creationId xmlns:p14="http://schemas.microsoft.com/office/powerpoint/2010/main" val="13264113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Used</a:t>
            </a:r>
            <a:r>
              <a:rPr lang="en-GB" baseline="0" dirty="0"/>
              <a:t> delivery pipeline concept to automate infrastructure</a:t>
            </a:r>
          </a:p>
          <a:p>
            <a:r>
              <a:rPr lang="en-GB" baseline="0" dirty="0"/>
              <a:t>	steps same as software delivery pipeline – deliberate reasons to call that similarity out</a:t>
            </a:r>
          </a:p>
          <a:p>
            <a:r>
              <a:rPr lang="en-GB" baseline="0" dirty="0"/>
              <a:t>Pipeline based on open source tooling – crucial point</a:t>
            </a:r>
          </a:p>
          <a:p>
            <a:r>
              <a:rPr lang="en-GB" baseline="0" dirty="0"/>
              <a:t>	we didn’t have large budget to be able to implement enterprise tooling – this was all within one project, so to keep budget small we used open source tooling</a:t>
            </a:r>
          </a:p>
          <a:p>
            <a:endParaRPr lang="en-GB" baseline="0" dirty="0"/>
          </a:p>
          <a:p>
            <a:r>
              <a:rPr lang="en-GB" baseline="0" dirty="0"/>
              <a:t>As we started addressing delivery of requirements in terms of the pipeline, developers started to realise that there were not only </a:t>
            </a:r>
            <a:r>
              <a:rPr lang="en-GB" baseline="0" dirty="0" err="1"/>
              <a:t>similiarities</a:t>
            </a:r>
            <a:r>
              <a:rPr lang="en-GB" baseline="0" dirty="0"/>
              <a:t> between </a:t>
            </a:r>
            <a:r>
              <a:rPr lang="en-GB" baseline="0" dirty="0" err="1"/>
              <a:t>IoC</a:t>
            </a:r>
            <a:r>
              <a:rPr lang="en-GB" baseline="0" dirty="0"/>
              <a:t>, but actually they’re pretty much the same apart from the choice of coding tool</a:t>
            </a:r>
          </a:p>
          <a:p>
            <a:r>
              <a:rPr lang="en-GB" baseline="0" dirty="0"/>
              <a:t>	That was the moment we started to break down barriers</a:t>
            </a:r>
          </a:p>
          <a:p>
            <a:r>
              <a:rPr lang="en-GB" baseline="0" dirty="0"/>
              <a:t>	up until then the localised resources were in the team, but they were still seen as “the infrastructure guys”</a:t>
            </a:r>
          </a:p>
          <a:p>
            <a:r>
              <a:rPr lang="en-GB" baseline="0" dirty="0"/>
              <a:t>	by calling out similarities in terms of code delivery pipelines, we started to create common culture – </a:t>
            </a:r>
            <a:r>
              <a:rPr lang="en-GB" baseline="0" dirty="0" err="1"/>
              <a:t>devs</a:t>
            </a:r>
            <a:r>
              <a:rPr lang="en-GB" baseline="0" dirty="0"/>
              <a:t> and ops all speaking same language</a:t>
            </a:r>
          </a:p>
          <a:p>
            <a:r>
              <a:rPr lang="en-GB" baseline="0" dirty="0"/>
              <a:t>	“Its all just code”</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19</a:t>
            </a:fld>
            <a:endParaRPr lang="en-GB"/>
          </a:p>
        </p:txBody>
      </p:sp>
    </p:spTree>
    <p:extLst>
      <p:ext uri="{BB962C8B-B14F-4D97-AF65-F5344CB8AC3E}">
        <p14:creationId xmlns:p14="http://schemas.microsoft.com/office/powerpoint/2010/main" val="32147980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Revisit the value stream analysis and we see that provisioning activity has moved to earlier – we have started to achieve one of the aims of DevOps, which is to shift work to the left</a:t>
            </a:r>
          </a:p>
          <a:p>
            <a:r>
              <a:rPr lang="en-GB" sz="1200" kern="1200" dirty="0">
                <a:solidFill>
                  <a:schemeClr val="tx1"/>
                </a:solidFill>
                <a:effectLst/>
                <a:latin typeface="+mn-lt"/>
                <a:ea typeface="+mn-ea"/>
                <a:cs typeface="+mn-cs"/>
              </a:rPr>
              <a:t>On top of that, the automation pipeline has resulted in small periods of high value work for the infrastructure </a:t>
            </a:r>
            <a:r>
              <a:rPr lang="en-GB" sz="1200" kern="1200" dirty="0" err="1">
                <a:solidFill>
                  <a:schemeClr val="tx1"/>
                </a:solidFill>
                <a:effectLst/>
                <a:latin typeface="+mn-lt"/>
                <a:ea typeface="+mn-ea"/>
                <a:cs typeface="+mn-cs"/>
              </a:rPr>
              <a:t>aswell</a:t>
            </a:r>
            <a:r>
              <a:rPr lang="en-GB" sz="1200" kern="1200" dirty="0">
                <a:solidFill>
                  <a:schemeClr val="tx1"/>
                </a:solidFill>
                <a:effectLst/>
                <a:latin typeface="+mn-lt"/>
                <a:ea typeface="+mn-ea"/>
                <a:cs typeface="+mn-cs"/>
              </a:rPr>
              <a:t> as we remove the manual processes, and create solid configuration data to enable repeatability later in the project</a:t>
            </a:r>
          </a:p>
          <a:p>
            <a:endParaRPr lang="en-GB" dirty="0"/>
          </a:p>
          <a:p>
            <a:r>
              <a:rPr lang="en-GB" dirty="0"/>
              <a:t>Lengthy transition period remains in place</a:t>
            </a:r>
          </a:p>
          <a:p>
            <a:r>
              <a:rPr lang="en-GB" dirty="0"/>
              <a:t>	all operations</a:t>
            </a:r>
            <a:r>
              <a:rPr lang="en-GB" baseline="0" dirty="0"/>
              <a:t> tasks to support transition and go-live are left to the end</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20</a:t>
            </a:fld>
            <a:endParaRPr lang="en-GB"/>
          </a:p>
        </p:txBody>
      </p:sp>
    </p:spTree>
    <p:extLst>
      <p:ext uri="{BB962C8B-B14F-4D97-AF65-F5344CB8AC3E}">
        <p14:creationId xmlns:p14="http://schemas.microsoft.com/office/powerpoint/2010/main" val="23804656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Revisit</a:t>
            </a:r>
            <a:r>
              <a:rPr lang="en-GB" baseline="0" dirty="0"/>
              <a:t> stats and see how we’re doing</a:t>
            </a:r>
          </a:p>
          <a:p>
            <a:r>
              <a:rPr lang="en-GB" baseline="0" dirty="0"/>
              <a:t>	improvements – VM delivery faster, no backlog – partly due to this being a view of a single project with localised resources – but we’ll take any success we can!</a:t>
            </a:r>
          </a:p>
          <a:p>
            <a:endParaRPr lang="en-GB"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Transition to operations still the same – addressing provisioning activity, but not any of the other aspects which are part of any ops handover</a:t>
            </a:r>
            <a:endParaRPr lang="en-GB" dirty="0"/>
          </a:p>
          <a:p>
            <a:endParaRPr lang="en-GB"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On top of that, those early organisation efforts resulted in recreating the same silo org structures within the project setup  - infrastructure engineers formed into their own little team, taking in requests and demands from developers, and becoming essentially localised support.  Infrastructure requirements are being highlighted and actioned early in the project due to localised presence, but they are still on a separate backlog, which leads to conflict when it comes to trying to action the requirements.  Provisioning took place at individual pace, creating environments before they were needed, and being prioritised over crucial support activity. Conflicts within the project space – what do you prioritise – provisioning work for future environments to ready ourselves, or support activity for current work but delay future readiness work?</a:t>
            </a:r>
          </a:p>
          <a:p>
            <a:endParaRPr lang="en-GB" baseline="0" dirty="0"/>
          </a:p>
          <a:p>
            <a:r>
              <a:rPr lang="en-GB" baseline="0" dirty="0"/>
              <a:t>	</a:t>
            </a:r>
          </a:p>
        </p:txBody>
      </p:sp>
      <p:sp>
        <p:nvSpPr>
          <p:cNvPr id="4" name="Slide Number Placeholder 3"/>
          <p:cNvSpPr>
            <a:spLocks noGrp="1"/>
          </p:cNvSpPr>
          <p:nvPr>
            <p:ph type="sldNum" sz="quarter" idx="10"/>
          </p:nvPr>
        </p:nvSpPr>
        <p:spPr/>
        <p:txBody>
          <a:bodyPr/>
          <a:lstStyle/>
          <a:p>
            <a:fld id="{81BF6EC4-0D3E-41B0-BA4E-184CA10F0652}" type="slidenum">
              <a:rPr lang="en-GB" smtClean="0"/>
              <a:t>22</a:t>
            </a:fld>
            <a:endParaRPr lang="en-GB"/>
          </a:p>
        </p:txBody>
      </p:sp>
    </p:spTree>
    <p:extLst>
      <p:ext uri="{BB962C8B-B14F-4D97-AF65-F5344CB8AC3E}">
        <p14:creationId xmlns:p14="http://schemas.microsoft.com/office/powerpoint/2010/main" val="22960675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start to generate greater collaboration by creating single common backlog which contains all requirements – dev and </a:t>
            </a:r>
            <a:r>
              <a:rPr lang="en-GB" sz="1200" kern="1200" dirty="0" err="1">
                <a:solidFill>
                  <a:schemeClr val="tx1"/>
                </a:solidFill>
                <a:effectLst/>
                <a:latin typeface="+mn-lt"/>
                <a:ea typeface="+mn-ea"/>
                <a:cs typeface="+mn-cs"/>
              </a:rPr>
              <a:t>devops</a:t>
            </a:r>
            <a:r>
              <a:rPr lang="en-GB" sz="1200" kern="1200" dirty="0">
                <a:solidFill>
                  <a:schemeClr val="tx1"/>
                </a:solidFill>
                <a:effectLst/>
                <a:latin typeface="+mn-lt"/>
                <a:ea typeface="+mn-ea"/>
                <a:cs typeface="+mn-cs"/>
              </a:rPr>
              <a:t> all contributing to the backlog</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Allows common consensus on prioritisation – stories include infrastructure details, done includes reference to infrastructure support, provisioning exercise prioritised by overall project need, so building only what is needed at that particular time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100% focussed on a single item, and getting that item (feature) to a full level of doneness</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24</a:t>
            </a:fld>
            <a:endParaRPr lang="en-GB"/>
          </a:p>
        </p:txBody>
      </p:sp>
    </p:spTree>
    <p:extLst>
      <p:ext uri="{BB962C8B-B14F-4D97-AF65-F5344CB8AC3E}">
        <p14:creationId xmlns:p14="http://schemas.microsoft.com/office/powerpoint/2010/main" val="16640301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We also made efforts to ensure operational stories were included in the backlog early in the project, so that we made those requirements transparent and got a suitable level of priority against them</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	address operational</a:t>
            </a:r>
            <a:r>
              <a:rPr lang="en-GB" sz="1200" kern="1200" baseline="0" dirty="0">
                <a:solidFill>
                  <a:schemeClr val="tx1"/>
                </a:solidFill>
                <a:effectLst/>
                <a:latin typeface="+mn-lt"/>
                <a:ea typeface="+mn-ea"/>
                <a:cs typeface="+mn-cs"/>
              </a:rPr>
              <a:t> requirements during development phase</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baseline="0" dirty="0">
                <a:solidFill>
                  <a:schemeClr val="tx1"/>
                </a:solidFill>
                <a:effectLst/>
                <a:latin typeface="+mn-lt"/>
                <a:ea typeface="+mn-ea"/>
                <a:cs typeface="+mn-cs"/>
              </a:rPr>
              <a:t>	start to automate delivery of ops requirements</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baseline="0" dirty="0">
                <a:solidFill>
                  <a:schemeClr val="tx1"/>
                </a:solidFill>
                <a:effectLst/>
                <a:latin typeface="+mn-lt"/>
                <a:ea typeface="+mn-ea"/>
                <a:cs typeface="+mn-cs"/>
              </a:rPr>
              <a:t>		these can become part of standard build, so all new VMs are created with standard ops requirements from the beginning – reduces handover period, starting to standardise delivery of infrastructure</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baseline="0" dirty="0">
                <a:solidFill>
                  <a:schemeClr val="tx1"/>
                </a:solidFill>
                <a:effectLst/>
                <a:latin typeface="+mn-lt"/>
                <a:ea typeface="+mn-ea"/>
                <a:cs typeface="+mn-cs"/>
              </a:rPr>
              <a:t>	initially made </a:t>
            </a:r>
            <a:r>
              <a:rPr lang="en-GB" sz="1200" kern="1200" baseline="0" dirty="0" err="1">
                <a:solidFill>
                  <a:schemeClr val="tx1"/>
                </a:solidFill>
                <a:effectLst/>
                <a:latin typeface="+mn-lt"/>
                <a:ea typeface="+mn-ea"/>
                <a:cs typeface="+mn-cs"/>
              </a:rPr>
              <a:t>repsonsibilty</a:t>
            </a:r>
            <a:r>
              <a:rPr lang="en-GB" sz="1200" kern="1200" baseline="0" dirty="0">
                <a:solidFill>
                  <a:schemeClr val="tx1"/>
                </a:solidFill>
                <a:effectLst/>
                <a:latin typeface="+mn-lt"/>
                <a:ea typeface="+mn-ea"/>
                <a:cs typeface="+mn-cs"/>
              </a:rPr>
              <a:t>  </a:t>
            </a:r>
            <a:r>
              <a:rPr lang="en-GB" sz="1200" kern="1200" baseline="0" dirty="0" err="1">
                <a:solidFill>
                  <a:schemeClr val="tx1"/>
                </a:solidFill>
                <a:effectLst/>
                <a:latin typeface="+mn-lt"/>
                <a:ea typeface="+mn-ea"/>
                <a:cs typeface="+mn-cs"/>
              </a:rPr>
              <a:t>devops</a:t>
            </a:r>
            <a:r>
              <a:rPr lang="en-GB" sz="1200" kern="1200" baseline="0" dirty="0">
                <a:solidFill>
                  <a:schemeClr val="tx1"/>
                </a:solidFill>
                <a:effectLst/>
                <a:latin typeface="+mn-lt"/>
                <a:ea typeface="+mn-ea"/>
                <a:cs typeface="+mn-cs"/>
              </a:rPr>
              <a:t> engineers to make sure </a:t>
            </a:r>
            <a:r>
              <a:rPr lang="en-GB" sz="1200" kern="1200" baseline="0" dirty="0" err="1">
                <a:solidFill>
                  <a:schemeClr val="tx1"/>
                </a:solidFill>
                <a:effectLst/>
                <a:latin typeface="+mn-lt"/>
                <a:ea typeface="+mn-ea"/>
                <a:cs typeface="+mn-cs"/>
              </a:rPr>
              <a:t>oeprations</a:t>
            </a:r>
            <a:r>
              <a:rPr lang="en-GB" sz="1200" kern="1200" baseline="0" dirty="0">
                <a:solidFill>
                  <a:schemeClr val="tx1"/>
                </a:solidFill>
                <a:effectLst/>
                <a:latin typeface="+mn-lt"/>
                <a:ea typeface="+mn-ea"/>
                <a:cs typeface="+mn-cs"/>
              </a:rPr>
              <a:t> requirements were considered</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baseline="0" dirty="0">
                <a:solidFill>
                  <a:schemeClr val="tx1"/>
                </a:solidFill>
                <a:effectLst/>
                <a:latin typeface="+mn-lt"/>
                <a:ea typeface="+mn-ea"/>
                <a:cs typeface="+mn-cs"/>
              </a:rPr>
              <a:t>		started to bring operations closer to the project</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baseline="0" dirty="0">
                <a:solidFill>
                  <a:schemeClr val="tx1"/>
                </a:solidFill>
                <a:effectLst/>
                <a:latin typeface="+mn-lt"/>
                <a:ea typeface="+mn-ea"/>
                <a:cs typeface="+mn-cs"/>
              </a:rPr>
              <a:t>		tasked teams with engaging themselves</a:t>
            </a:r>
          </a:p>
          <a:p>
            <a:r>
              <a:rPr lang="en-GB" sz="1200" kern="1200" baseline="0" dirty="0">
                <a:solidFill>
                  <a:schemeClr val="tx1"/>
                </a:solidFill>
                <a:effectLst/>
                <a:latin typeface="+mn-lt"/>
                <a:ea typeface="+mn-ea"/>
                <a:cs typeface="+mn-cs"/>
              </a:rPr>
              <a:t>			</a:t>
            </a:r>
            <a:r>
              <a:rPr lang="en-GB" sz="1200" kern="1200" dirty="0">
                <a:solidFill>
                  <a:schemeClr val="tx1"/>
                </a:solidFill>
                <a:effectLst/>
                <a:latin typeface="+mn-lt"/>
                <a:ea typeface="+mn-ea"/>
                <a:cs typeface="+mn-cs"/>
              </a:rPr>
              <a:t>sure we’re all used to ops teams who sit back and </a:t>
            </a:r>
            <a:r>
              <a:rPr lang="en-GB" sz="1200" kern="1200" dirty="0" err="1">
                <a:solidFill>
                  <a:schemeClr val="tx1"/>
                </a:solidFill>
                <a:effectLst/>
                <a:latin typeface="+mn-lt"/>
                <a:ea typeface="+mn-ea"/>
                <a:cs typeface="+mn-cs"/>
              </a:rPr>
              <a:t>waitfor</a:t>
            </a:r>
            <a:r>
              <a:rPr lang="en-GB" sz="1200" kern="1200" dirty="0">
                <a:solidFill>
                  <a:schemeClr val="tx1"/>
                </a:solidFill>
                <a:effectLst/>
                <a:latin typeface="+mn-lt"/>
                <a:ea typeface="+mn-ea"/>
                <a:cs typeface="+mn-cs"/>
              </a:rPr>
              <a:t> things to come to them – we asked our ops team to be proactive – feed in your requirements into the project early, and then the </a:t>
            </a:r>
            <a:r>
              <a:rPr lang="en-GB" sz="1200" kern="1200" dirty="0" err="1">
                <a:solidFill>
                  <a:schemeClr val="tx1"/>
                </a:solidFill>
                <a:effectLst/>
                <a:latin typeface="+mn-lt"/>
                <a:ea typeface="+mn-ea"/>
                <a:cs typeface="+mn-cs"/>
              </a:rPr>
              <a:t>devops</a:t>
            </a:r>
            <a:r>
              <a:rPr lang="en-GB" sz="1200" kern="1200" dirty="0">
                <a:solidFill>
                  <a:schemeClr val="tx1"/>
                </a:solidFill>
                <a:effectLst/>
                <a:latin typeface="+mn-lt"/>
                <a:ea typeface="+mn-ea"/>
                <a:cs typeface="+mn-cs"/>
              </a:rPr>
              <a:t> engineers can use automation to 			deliver those requirements and show you the results, rather than throwing over the fence and making it your problem – you can be the custodians of making sure it is ready for go live rather than having to make it ready for go live</a:t>
            </a:r>
          </a:p>
          <a:p>
            <a:r>
              <a:rPr lang="en-GB" sz="1200" kern="1200" dirty="0">
                <a:solidFill>
                  <a:schemeClr val="tx1"/>
                </a:solidFill>
                <a:effectLst/>
                <a:latin typeface="+mn-lt"/>
                <a:ea typeface="+mn-ea"/>
                <a:cs typeface="+mn-cs"/>
              </a:rPr>
              <a:t>			This brought operations into our </a:t>
            </a:r>
            <a:r>
              <a:rPr lang="en-GB" sz="1200" kern="1200" dirty="0" err="1">
                <a:solidFill>
                  <a:schemeClr val="tx1"/>
                </a:solidFill>
                <a:effectLst/>
                <a:latin typeface="+mn-lt"/>
                <a:ea typeface="+mn-ea"/>
                <a:cs typeface="+mn-cs"/>
              </a:rPr>
              <a:t>devops</a:t>
            </a:r>
            <a:r>
              <a:rPr lang="en-GB" sz="1200" kern="1200" dirty="0">
                <a:solidFill>
                  <a:schemeClr val="tx1"/>
                </a:solidFill>
                <a:effectLst/>
                <a:latin typeface="+mn-lt"/>
                <a:ea typeface="+mn-ea"/>
                <a:cs typeface="+mn-cs"/>
              </a:rPr>
              <a:t> world as they started to realise the benefits of what we were trying to achieve</a:t>
            </a: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25</a:t>
            </a:fld>
            <a:endParaRPr lang="en-GB"/>
          </a:p>
        </p:txBody>
      </p:sp>
    </p:spTree>
    <p:extLst>
      <p:ext uri="{BB962C8B-B14F-4D97-AF65-F5344CB8AC3E}">
        <p14:creationId xmlns:p14="http://schemas.microsoft.com/office/powerpoint/2010/main" val="33119590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GB" sz="2000" dirty="0"/>
              <a:t>Work shifts to the left</a:t>
            </a:r>
          </a:p>
          <a:p>
            <a:pPr marL="342900" indent="-342900">
              <a:buFont typeface="Arial" panose="020B0604020202020204" pitchFamily="34" charset="0"/>
              <a:buChar char="•"/>
            </a:pPr>
            <a:r>
              <a:rPr lang="en-GB" sz="2000" dirty="0"/>
              <a:t>Ops concerns are addressed alongside development requirements</a:t>
            </a:r>
          </a:p>
          <a:p>
            <a:pPr marL="1257300" lvl="1" indent="-342900"/>
            <a:r>
              <a:rPr lang="en-GB" sz="2000" b="1" u="sng" dirty="0"/>
              <a:t>The goal of DevOps!!</a:t>
            </a:r>
          </a:p>
          <a:p>
            <a:pPr marL="1257300" lvl="1" indent="-342900"/>
            <a:endParaRPr lang="en-GB" sz="2000" b="1" u="sng" dirty="0"/>
          </a:p>
          <a:p>
            <a:pPr marL="1257300" marR="0" lvl="1" indent="-34290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If we revisit our value stream again, we see that work has now shifted left, and up – we have a single common backlog which is dealing with all requirements, including most operational stories, and operations become the custodians of go live with small amounts of high value activity right before go live</a:t>
            </a:r>
          </a:p>
          <a:p>
            <a:pPr marL="1257300" lvl="1" indent="-342900"/>
            <a:endParaRPr lang="en-GB" sz="2000" b="1" u="sng" dirty="0"/>
          </a:p>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26</a:t>
            </a:fld>
            <a:endParaRPr lang="en-GB"/>
          </a:p>
        </p:txBody>
      </p:sp>
    </p:spTree>
    <p:extLst>
      <p:ext uri="{BB962C8B-B14F-4D97-AF65-F5344CB8AC3E}">
        <p14:creationId xmlns:p14="http://schemas.microsoft.com/office/powerpoint/2010/main" val="26663813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Stats view still focusses</a:t>
            </a:r>
            <a:r>
              <a:rPr lang="en-GB" baseline="0" dirty="0"/>
              <a:t> on single project – hence no order backlog, no lag time</a:t>
            </a:r>
          </a:p>
          <a:p>
            <a:r>
              <a:rPr lang="en-GB" baseline="0" dirty="0"/>
              <a:t>But delivery time is down again due to number of factors </a:t>
            </a:r>
          </a:p>
          <a:p>
            <a:r>
              <a:rPr lang="en-GB" baseline="0" dirty="0"/>
              <a:t>	maturity of pipeline</a:t>
            </a:r>
          </a:p>
          <a:p>
            <a:r>
              <a:rPr lang="en-GB" baseline="0" dirty="0"/>
              <a:t>	number of requirements now standardised as part of initial build</a:t>
            </a:r>
          </a:p>
          <a:p>
            <a:endParaRPr lang="en-GB" baseline="0" dirty="0"/>
          </a:p>
          <a:p>
            <a:r>
              <a:rPr lang="en-GB" baseline="0" dirty="0"/>
              <a:t>Transition period pretty eliminated due to requirements being dealt with in project lifecycle</a:t>
            </a:r>
          </a:p>
          <a:p>
            <a:endParaRPr lang="en-GB" baseline="0" dirty="0"/>
          </a:p>
          <a:p>
            <a:r>
              <a:rPr lang="en-GB" baseline="0" dirty="0"/>
              <a:t>SINGLE PROJECT FOCUS – this is still our initial pilot </a:t>
            </a:r>
            <a:r>
              <a:rPr lang="en-GB" baseline="0" dirty="0" err="1"/>
              <a:t>devops</a:t>
            </a:r>
            <a:r>
              <a:rPr lang="en-GB" baseline="0" dirty="0"/>
              <a:t> project</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27</a:t>
            </a:fld>
            <a:endParaRPr lang="en-GB"/>
          </a:p>
        </p:txBody>
      </p:sp>
    </p:spTree>
    <p:extLst>
      <p:ext uri="{BB962C8B-B14F-4D97-AF65-F5344CB8AC3E}">
        <p14:creationId xmlns:p14="http://schemas.microsoft.com/office/powerpoint/2010/main" val="1899247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Joined OS 2.5 years ago</a:t>
            </a:r>
          </a:p>
          <a:p>
            <a:r>
              <a:rPr lang="en-GB" baseline="0" dirty="0"/>
              <a:t>	responsibility for platform and infrastructure services</a:t>
            </a:r>
          </a:p>
          <a:p>
            <a:r>
              <a:rPr lang="en-GB" baseline="0" dirty="0"/>
              <a:t>		what do they look like, where should they be, where are they going</a:t>
            </a:r>
          </a:p>
          <a:p>
            <a:r>
              <a:rPr lang="en-GB" baseline="0" dirty="0"/>
              <a:t>		more recently shift to looking at adoption of public cloud services – leverage the expertise of others rather than trying to reinvent the wheel ourselves</a:t>
            </a:r>
          </a:p>
        </p:txBody>
      </p:sp>
      <p:sp>
        <p:nvSpPr>
          <p:cNvPr id="4" name="Slide Number Placeholder 3"/>
          <p:cNvSpPr>
            <a:spLocks noGrp="1"/>
          </p:cNvSpPr>
          <p:nvPr>
            <p:ph type="sldNum" sz="quarter" idx="10"/>
          </p:nvPr>
        </p:nvSpPr>
        <p:spPr/>
        <p:txBody>
          <a:bodyPr/>
          <a:lstStyle/>
          <a:p>
            <a:fld id="{81BF6EC4-0D3E-41B0-BA4E-184CA10F0652}" type="slidenum">
              <a:rPr lang="en-GB" smtClean="0"/>
              <a:t>3</a:t>
            </a:fld>
            <a:endParaRPr lang="en-GB"/>
          </a:p>
        </p:txBody>
      </p:sp>
    </p:spTree>
    <p:extLst>
      <p:ext uri="{BB962C8B-B14F-4D97-AF65-F5344CB8AC3E}">
        <p14:creationId xmlns:p14="http://schemas.microsoft.com/office/powerpoint/2010/main" val="38284128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GB" dirty="0"/>
              <a:t>Created demand in other projects</a:t>
            </a:r>
          </a:p>
          <a:p>
            <a:pPr marL="1257300" lvl="1" indent="-342900"/>
            <a:r>
              <a:rPr lang="en-GB" sz="1800" dirty="0"/>
              <a:t>Every new project now wanted </a:t>
            </a:r>
            <a:r>
              <a:rPr lang="en-GB" sz="1800" dirty="0" err="1"/>
              <a:t>devops</a:t>
            </a:r>
            <a:r>
              <a:rPr lang="en-GB" sz="1800" dirty="0"/>
              <a:t> resources</a:t>
            </a:r>
          </a:p>
          <a:p>
            <a:pPr marL="1257300" lvl="1" indent="-342900"/>
            <a:r>
              <a:rPr lang="en-GB" sz="1800" dirty="0"/>
              <a:t>Enabled us to grow the team </a:t>
            </a:r>
          </a:p>
          <a:p>
            <a:endParaRPr lang="en-GB" dirty="0"/>
          </a:p>
          <a:p>
            <a:pPr marL="342900" indent="-342900">
              <a:buFont typeface="Arial" panose="020B0604020202020204" pitchFamily="34" charset="0"/>
              <a:buChar char="•"/>
            </a:pPr>
            <a:r>
              <a:rPr lang="en-GB" dirty="0"/>
              <a:t>Increased credibility</a:t>
            </a:r>
          </a:p>
          <a:p>
            <a:pPr marL="1257300" lvl="1" indent="-342900"/>
            <a:r>
              <a:rPr lang="en-GB" sz="1800" dirty="0"/>
              <a:t>Successful project talking about how central we were to the project success</a:t>
            </a:r>
          </a:p>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28</a:t>
            </a:fld>
            <a:endParaRPr lang="en-GB"/>
          </a:p>
        </p:txBody>
      </p:sp>
    </p:spTree>
    <p:extLst>
      <p:ext uri="{BB962C8B-B14F-4D97-AF65-F5344CB8AC3E}">
        <p14:creationId xmlns:p14="http://schemas.microsoft.com/office/powerpoint/2010/main" val="26639954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After first 12 months </a:t>
            </a:r>
          </a:p>
          <a:p>
            <a:endParaRPr lang="en-GB" dirty="0"/>
          </a:p>
          <a:p>
            <a:r>
              <a:rPr lang="en-GB" dirty="0"/>
              <a:t>Enterprise</a:t>
            </a:r>
            <a:r>
              <a:rPr lang="en-GB" baseline="0" dirty="0"/>
              <a:t> view – still have central </a:t>
            </a:r>
            <a:r>
              <a:rPr lang="en-GB" baseline="0" dirty="0" err="1"/>
              <a:t>provuisioning</a:t>
            </a:r>
            <a:r>
              <a:rPr lang="en-GB" baseline="0" dirty="0"/>
              <a:t> team as don’t have unlimited resources to farm out to projects</a:t>
            </a:r>
          </a:p>
          <a:p>
            <a:r>
              <a:rPr lang="en-GB" baseline="0" dirty="0"/>
              <a:t>	backlog significantly reduced</a:t>
            </a:r>
          </a:p>
          <a:p>
            <a:r>
              <a:rPr lang="en-GB" baseline="0" dirty="0"/>
              <a:t>	wait time also significantly reduced – we’re responding rapidly and reliably</a:t>
            </a:r>
          </a:p>
          <a:p>
            <a:endParaRPr lang="en-GB" dirty="0"/>
          </a:p>
          <a:p>
            <a:r>
              <a:rPr lang="en-GB" dirty="0"/>
              <a:t>Few figures in</a:t>
            </a:r>
            <a:r>
              <a:rPr lang="en-GB" baseline="0" dirty="0"/>
              <a:t> terms of numbers around efficiency</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29</a:t>
            </a:fld>
            <a:endParaRPr lang="en-GB"/>
          </a:p>
        </p:txBody>
      </p:sp>
    </p:spTree>
    <p:extLst>
      <p:ext uri="{BB962C8B-B14F-4D97-AF65-F5344CB8AC3E}">
        <p14:creationId xmlns:p14="http://schemas.microsoft.com/office/powerpoint/2010/main" val="32327108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a quick view of how the number of tickets has been reduced</a:t>
            </a:r>
          </a:p>
          <a:p>
            <a:r>
              <a:rPr lang="en-GB" dirty="0"/>
              <a:t>	2 factors play into this reduction</a:t>
            </a:r>
          </a:p>
          <a:p>
            <a:r>
              <a:rPr lang="en-GB" dirty="0"/>
              <a:t>		1. localising the infrastructure engineers has</a:t>
            </a:r>
            <a:r>
              <a:rPr lang="en-GB" baseline="0" dirty="0"/>
              <a:t> removed the organisation split, which means ticketing is no longer the method of engagement</a:t>
            </a:r>
          </a:p>
          <a:p>
            <a:r>
              <a:rPr lang="en-GB" baseline="0" dirty="0"/>
              <a:t>		2.  automation and standardisation has eliminated a number of defects and issues traditionally encountered by manual build processes</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30</a:t>
            </a:fld>
            <a:endParaRPr lang="en-GB"/>
          </a:p>
        </p:txBody>
      </p:sp>
    </p:spTree>
    <p:extLst>
      <p:ext uri="{BB962C8B-B14F-4D97-AF65-F5344CB8AC3E}">
        <p14:creationId xmlns:p14="http://schemas.microsoft.com/office/powerpoint/2010/main" val="26999309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Enabled greater efficiencies in development</a:t>
            </a:r>
          </a:p>
          <a:p>
            <a:r>
              <a:rPr lang="en-GB" dirty="0"/>
              <a:t>Code deploys – up</a:t>
            </a:r>
            <a:r>
              <a:rPr lang="en-GB" baseline="0" dirty="0"/>
              <a:t> to 30 per day</a:t>
            </a:r>
          </a:p>
          <a:p>
            <a:r>
              <a:rPr lang="en-GB" baseline="0" dirty="0"/>
              <a:t>Environment rebuilds – often due to the nature of our data, the easiest way to return to a known start point was a combination of rollback and manual rebuild – hence 1 per sprint – now we’re doing up to 30 per day which in turn enables a far greater number of tests</a:t>
            </a:r>
          </a:p>
          <a:p>
            <a:r>
              <a:rPr lang="en-GB" baseline="0" dirty="0"/>
              <a:t>Time to market is reduced – 2 months may not seem that fast, but due to the size and complexity of data, we still have a number of long running tests which mean that time frame doesn’t come down for our geospatial systems – but even so, an improvement of 4 months in terms of delivery means we’re still getting product to market faster than many thought possible</a:t>
            </a:r>
          </a:p>
          <a:p>
            <a:endParaRPr lang="en-GB" baseline="0" dirty="0"/>
          </a:p>
          <a:p>
            <a:r>
              <a:rPr lang="en-GB" baseline="0" dirty="0" err="1"/>
              <a:t>Tehre</a:t>
            </a:r>
            <a:r>
              <a:rPr lang="en-GB" baseline="0" dirty="0"/>
              <a:t> are still challenges – with currency of data becoming paramount, we will have to start thinking how we can achieve this and start to deliver systems which can cope with real-time data – but this is only the beginning of a long journey – nowhere near done!</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31</a:t>
            </a:fld>
            <a:endParaRPr lang="en-GB" dirty="0"/>
          </a:p>
        </p:txBody>
      </p:sp>
    </p:spTree>
    <p:extLst>
      <p:ext uri="{BB962C8B-B14F-4D97-AF65-F5344CB8AC3E}">
        <p14:creationId xmlns:p14="http://schemas.microsoft.com/office/powerpoint/2010/main" val="41027844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Hopefully</a:t>
            </a:r>
            <a:r>
              <a:rPr lang="en-GB" baseline="0" dirty="0"/>
              <a:t> you have seen how you can achieve great things with DevOps regardless of your technology sets</a:t>
            </a:r>
          </a:p>
          <a:p>
            <a:r>
              <a:rPr lang="en-GB" baseline="0" dirty="0"/>
              <a:t>	we didn’t have the ability to </a:t>
            </a:r>
            <a:r>
              <a:rPr lang="en-GB" baseline="0" dirty="0" err="1"/>
              <a:t>rearchitect</a:t>
            </a:r>
            <a:r>
              <a:rPr lang="en-GB" baseline="0" dirty="0"/>
              <a:t> the system for it to be fully </a:t>
            </a:r>
            <a:r>
              <a:rPr lang="en-GB" baseline="0" dirty="0" err="1"/>
              <a:t>microserviced</a:t>
            </a:r>
            <a:r>
              <a:rPr lang="en-GB" baseline="0" dirty="0"/>
              <a:t>, containerised, decoupled, </a:t>
            </a:r>
            <a:r>
              <a:rPr lang="en-GB" baseline="0" dirty="0" err="1"/>
              <a:t>serverless</a:t>
            </a:r>
            <a:r>
              <a:rPr lang="en-GB" baseline="0" dirty="0"/>
              <a:t> and all those other really cool technology trends</a:t>
            </a:r>
          </a:p>
          <a:p>
            <a:r>
              <a:rPr lang="en-GB" baseline="0" dirty="0"/>
              <a:t>	we had to make do with what we had, and we have still achieved huge efficiencies</a:t>
            </a:r>
          </a:p>
          <a:p>
            <a:r>
              <a:rPr lang="en-GB" baseline="0" dirty="0"/>
              <a:t>		COTS, monolith – it shouldn’t matter</a:t>
            </a:r>
          </a:p>
          <a:p>
            <a:r>
              <a:rPr lang="en-GB" baseline="0" dirty="0"/>
              <a:t>Because</a:t>
            </a:r>
          </a:p>
          <a:p>
            <a:r>
              <a:rPr lang="en-GB" baseline="0" dirty="0"/>
              <a:t>Its not about automation</a:t>
            </a:r>
          </a:p>
          <a:p>
            <a:r>
              <a:rPr lang="en-GB" baseline="0" dirty="0"/>
              <a:t>	automation is a great enabler</a:t>
            </a:r>
          </a:p>
          <a:p>
            <a:r>
              <a:rPr lang="en-GB" baseline="0" dirty="0"/>
              <a:t>	but we could have automated our infrastructure provisioning and still be stuck with a 37 step process using ticket systems</a:t>
            </a:r>
          </a:p>
          <a:p>
            <a:r>
              <a:rPr lang="en-GB" baseline="0" dirty="0"/>
              <a:t>	for us the culture change has been key</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34</a:t>
            </a:fld>
            <a:endParaRPr lang="en-GB"/>
          </a:p>
        </p:txBody>
      </p:sp>
    </p:spTree>
    <p:extLst>
      <p:ext uri="{BB962C8B-B14F-4D97-AF65-F5344CB8AC3E}">
        <p14:creationId xmlns:p14="http://schemas.microsoft.com/office/powerpoint/2010/main" val="35092706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Job role definition – </a:t>
            </a:r>
            <a:r>
              <a:rPr lang="en-GB" dirty="0" err="1"/>
              <a:t>ie</a:t>
            </a:r>
            <a:r>
              <a:rPr lang="en-GB" dirty="0"/>
              <a:t> make it clear you expect people</a:t>
            </a:r>
            <a:r>
              <a:rPr lang="en-GB" baseline="0" dirty="0"/>
              <a:t> to do some of these </a:t>
            </a:r>
            <a:r>
              <a:rPr lang="en-GB" baseline="0" dirty="0" err="1"/>
              <a:t>devops</a:t>
            </a:r>
            <a:r>
              <a:rPr lang="en-GB" baseline="0" dirty="0"/>
              <a:t> things?</a:t>
            </a:r>
          </a:p>
          <a:p>
            <a:r>
              <a:rPr lang="en-GB" baseline="0" dirty="0"/>
              <a:t>Governance – at project level, make sure they are following the right patterns/pipelines/processes </a:t>
            </a:r>
            <a:r>
              <a:rPr lang="en-GB" baseline="0" dirty="0" err="1"/>
              <a:t>etc</a:t>
            </a:r>
            <a:r>
              <a:rPr lang="en-GB" baseline="0" dirty="0"/>
              <a:t>?  Seems like this could be a lot of work?</a:t>
            </a:r>
          </a:p>
          <a:p>
            <a:r>
              <a:rPr lang="en-GB" baseline="0" dirty="0"/>
              <a:t>Org changes – do you need to create a number of mini </a:t>
            </a:r>
            <a:r>
              <a:rPr lang="en-GB" baseline="0" dirty="0" err="1"/>
              <a:t>devops</a:t>
            </a:r>
            <a:r>
              <a:rPr lang="en-GB" baseline="0" dirty="0"/>
              <a:t> teams in each of the development areas?  Wont this recreate the same org structures at micro level </a:t>
            </a:r>
            <a:r>
              <a:rPr lang="en-GB" baseline="0" dirty="0" err="1"/>
              <a:t>aswell</a:t>
            </a:r>
            <a:r>
              <a:rPr lang="en-GB" baseline="0" dirty="0"/>
              <a:t> as macro?</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36</a:t>
            </a:fld>
            <a:endParaRPr lang="en-GB"/>
          </a:p>
        </p:txBody>
      </p:sp>
    </p:spTree>
    <p:extLst>
      <p:ext uri="{BB962C8B-B14F-4D97-AF65-F5344CB8AC3E}">
        <p14:creationId xmlns:p14="http://schemas.microsoft.com/office/powerpoint/2010/main" val="35852572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does this translate</a:t>
            </a:r>
            <a:r>
              <a:rPr lang="en-GB" baseline="0" dirty="0"/>
              <a:t> to an organisation structure?</a:t>
            </a:r>
          </a:p>
          <a:p>
            <a:r>
              <a:rPr lang="en-GB" baseline="0" dirty="0"/>
              <a:t>How do you position your provisioning team and others to support this model without creating a large dedicated team?</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37</a:t>
            </a:fld>
            <a:endParaRPr lang="en-GB"/>
          </a:p>
        </p:txBody>
      </p:sp>
    </p:spTree>
    <p:extLst>
      <p:ext uri="{BB962C8B-B14F-4D97-AF65-F5344CB8AC3E}">
        <p14:creationId xmlns:p14="http://schemas.microsoft.com/office/powerpoint/2010/main" val="4339664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Comment when we met on Wednesday</a:t>
            </a:r>
            <a:r>
              <a:rPr lang="en-GB" baseline="0" dirty="0"/>
              <a:t> amongst the speakers that we had far greater </a:t>
            </a:r>
            <a:r>
              <a:rPr lang="en-GB" baseline="0" dirty="0" err="1"/>
              <a:t>represenetation</a:t>
            </a:r>
            <a:r>
              <a:rPr lang="en-GB" baseline="0" dirty="0"/>
              <a:t> from Dev than Ops, which certainly reflects where we are at OS – how do we address that?  Again, is it down to job roles?</a:t>
            </a:r>
          </a:p>
          <a:p>
            <a:r>
              <a:rPr lang="en-GB" baseline="0" dirty="0"/>
              <a:t>Our greater adoption of cloud will enable some of this – we are moving to Cloud First, IaaS last – which we believe will give developers ability to instantiate their own platforms to deliver solutions – but how do you ensure ops requirements are still catered for?  How do you ensure we don’t return to the </a:t>
            </a:r>
            <a:r>
              <a:rPr lang="en-GB" baseline="0" dirty="0" err="1"/>
              <a:t>dvisions</a:t>
            </a:r>
            <a:r>
              <a:rPr lang="en-GB" baseline="0" dirty="0"/>
              <a:t>, but this time where ops are bypassed because of cloud usage?</a:t>
            </a:r>
          </a:p>
          <a:p>
            <a:endParaRPr lang="en-GB" baseline="0" dirty="0"/>
          </a:p>
          <a:p>
            <a:r>
              <a:rPr lang="en-GB" baseline="0" dirty="0"/>
              <a:t>How can you run and maintain the infrastructure delivery pipeline without that turning into its own support team?</a:t>
            </a:r>
          </a:p>
          <a:p>
            <a:endParaRPr lang="en-GB" baseline="0" dirty="0"/>
          </a:p>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38</a:t>
            </a:fld>
            <a:endParaRPr lang="en-GB"/>
          </a:p>
        </p:txBody>
      </p:sp>
    </p:spTree>
    <p:extLst>
      <p:ext uri="{BB962C8B-B14F-4D97-AF65-F5344CB8AC3E}">
        <p14:creationId xmlns:p14="http://schemas.microsoft.com/office/powerpoint/2010/main" val="3345989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baseline="0" dirty="0"/>
              <a:t>Changed from civil service department in 2015 </a:t>
            </a:r>
          </a:p>
          <a:p>
            <a:pPr marL="171450" indent="-171450">
              <a:buFontTx/>
              <a:buChar char="-"/>
            </a:pPr>
            <a:r>
              <a:rPr lang="en-GB" baseline="0" dirty="0"/>
              <a:t>Map to within 1 metre accuracy</a:t>
            </a:r>
          </a:p>
          <a:p>
            <a:pPr marL="628650" lvl="1" indent="-171450">
              <a:buFontTx/>
              <a:buChar char="-"/>
            </a:pPr>
            <a:r>
              <a:rPr lang="en-GB" baseline="0" dirty="0"/>
              <a:t>Location of every road, kerb stone, street lamp</a:t>
            </a:r>
          </a:p>
          <a:p>
            <a:pPr marL="628650" lvl="1" indent="-171450">
              <a:buFontTx/>
              <a:buChar char="-"/>
            </a:pPr>
            <a:r>
              <a:rPr lang="en-GB" baseline="0" dirty="0"/>
              <a:t>460 million features, 35 million buildings, 27 million addresses</a:t>
            </a:r>
          </a:p>
          <a:p>
            <a:pPr marL="628650" lvl="1" indent="-171450">
              <a:buFontTx/>
              <a:buChar char="-"/>
            </a:pPr>
            <a:r>
              <a:rPr lang="en-GB" baseline="0" dirty="0"/>
              <a:t>10k updates each day – roughly 7 per minute</a:t>
            </a:r>
          </a:p>
          <a:p>
            <a:pPr marL="1085850" lvl="2" indent="-171450">
              <a:buFontTx/>
              <a:buChar char="-"/>
            </a:pPr>
            <a:r>
              <a:rPr lang="en-GB" baseline="0" dirty="0"/>
              <a:t>May not sound like much, but it’s the size of the data which makes this significant – petabytes of data</a:t>
            </a:r>
          </a:p>
          <a:p>
            <a:pPr marL="171450" lvl="0" indent="-171450">
              <a:buFontTx/>
              <a:buChar char="-"/>
            </a:pPr>
            <a:r>
              <a:rPr lang="en-GB" baseline="0" dirty="0" err="1"/>
              <a:t>Os</a:t>
            </a:r>
            <a:r>
              <a:rPr lang="en-GB" baseline="0" dirty="0"/>
              <a:t> data underpins £100 billion in UK economy</a:t>
            </a:r>
          </a:p>
          <a:p>
            <a:pPr marL="628650" lvl="1" indent="-171450">
              <a:buFontTx/>
              <a:buChar char="-"/>
            </a:pPr>
            <a:r>
              <a:rPr lang="en-GB" baseline="0" dirty="0"/>
              <a:t>Used by insurance companies for accurate premiums</a:t>
            </a:r>
          </a:p>
          <a:p>
            <a:pPr marL="628650" lvl="1" indent="-171450">
              <a:buFontTx/>
              <a:buChar char="-"/>
            </a:pPr>
            <a:r>
              <a:rPr lang="en-GB" baseline="0" dirty="0"/>
              <a:t>Used by telecoms &amp; utilities to sharpen business practices</a:t>
            </a:r>
          </a:p>
          <a:p>
            <a:pPr marL="171450" lvl="0" indent="-171450">
              <a:buFontTx/>
              <a:buChar char="-"/>
            </a:pPr>
            <a:r>
              <a:rPr lang="en-GB" baseline="0" dirty="0"/>
              <a:t>Public sector usage</a:t>
            </a:r>
          </a:p>
          <a:p>
            <a:pPr marL="628650" lvl="1" indent="-171450">
              <a:buFontTx/>
              <a:buChar char="-"/>
            </a:pPr>
            <a:r>
              <a:rPr lang="en-GB" baseline="0" dirty="0"/>
              <a:t>Disaster response  planning – flooding, national  security threats</a:t>
            </a:r>
          </a:p>
          <a:p>
            <a:pPr marL="628650" lvl="1" indent="-171450">
              <a:buFontTx/>
              <a:buChar char="-"/>
            </a:pPr>
            <a:r>
              <a:rPr lang="en-GB" baseline="0" dirty="0"/>
              <a:t>Major events planning</a:t>
            </a:r>
          </a:p>
          <a:p>
            <a:pPr marL="1085850" lvl="2" indent="-171450">
              <a:buFontTx/>
              <a:buChar char="-"/>
            </a:pPr>
            <a:r>
              <a:rPr lang="en-GB" baseline="0" dirty="0"/>
              <a:t>Olympics &amp; commonwealth</a:t>
            </a:r>
          </a:p>
          <a:p>
            <a:pPr marL="1543050" lvl="3" indent="-171450">
              <a:buFontTx/>
              <a:buChar char="-"/>
            </a:pPr>
            <a:r>
              <a:rPr lang="en-GB" dirty="0"/>
              <a:t>All logistical aspects of the 2012 games, including pre-planning, design and construction to traffic management, public safety and emergency response – including the final staging of the Games itself</a:t>
            </a:r>
          </a:p>
          <a:p>
            <a:pPr marL="171450" lvl="0" indent="-171450">
              <a:buFontTx/>
              <a:buChar char="-"/>
            </a:pPr>
            <a:r>
              <a:rPr lang="en-GB" baseline="0" dirty="0"/>
              <a:t>MORE THAN JUST MAPS – LOADS OF DIVERSE USE CASES</a:t>
            </a:r>
          </a:p>
          <a:p>
            <a:pPr marL="171450" lvl="0" indent="-171450">
              <a:buFontTx/>
              <a:buChar char="-"/>
            </a:pPr>
            <a:endParaRPr lang="en-GB" baseline="0" dirty="0"/>
          </a:p>
          <a:p>
            <a:pPr marL="171450" lvl="0" indent="-171450">
              <a:buFontTx/>
              <a:buChar char="-"/>
            </a:pPr>
            <a:r>
              <a:rPr lang="en-GB" baseline="0" dirty="0"/>
              <a:t>Starting to look at role in the future – what role does OS play in a future everything connected world? (come back to that)</a:t>
            </a:r>
          </a:p>
        </p:txBody>
      </p:sp>
      <p:sp>
        <p:nvSpPr>
          <p:cNvPr id="4" name="Slide Number Placeholder 3"/>
          <p:cNvSpPr>
            <a:spLocks noGrp="1"/>
          </p:cNvSpPr>
          <p:nvPr>
            <p:ph type="sldNum" sz="quarter" idx="10"/>
          </p:nvPr>
        </p:nvSpPr>
        <p:spPr/>
        <p:txBody>
          <a:bodyPr/>
          <a:lstStyle/>
          <a:p>
            <a:fld id="{81BF6EC4-0D3E-41B0-BA4E-184CA10F0652}" type="slidenum">
              <a:rPr lang="en-GB" smtClean="0"/>
              <a:t>4</a:t>
            </a:fld>
            <a:endParaRPr lang="en-GB"/>
          </a:p>
        </p:txBody>
      </p:sp>
    </p:spTree>
    <p:extLst>
      <p:ext uri="{BB962C8B-B14F-4D97-AF65-F5344CB8AC3E}">
        <p14:creationId xmlns:p14="http://schemas.microsoft.com/office/powerpoint/2010/main" val="11659220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GB" sz="1600" dirty="0"/>
              <a:t>1100 employees</a:t>
            </a:r>
          </a:p>
          <a:p>
            <a:pPr marL="285750" indent="-285750">
              <a:buFont typeface="Arial" panose="020B0604020202020204" pitchFamily="34" charset="0"/>
              <a:buChar char="•"/>
            </a:pPr>
            <a:r>
              <a:rPr lang="en-GB" sz="1600" dirty="0"/>
              <a:t>IT division = 250 staff</a:t>
            </a:r>
          </a:p>
          <a:p>
            <a:pPr marL="1200150" lvl="1" indent="-285750"/>
            <a:r>
              <a:rPr lang="en-GB" sz="1600" dirty="0"/>
              <a:t>Delivering geospatial systems and supporting business systems</a:t>
            </a:r>
          </a:p>
          <a:p>
            <a:pPr marL="1200150" lvl="1" indent="-285750"/>
            <a:r>
              <a:rPr lang="en-GB" sz="1600" dirty="0"/>
              <a:t>On-site development (integration effort)</a:t>
            </a:r>
          </a:p>
          <a:p>
            <a:pPr marL="1200150" lvl="1" indent="-285750"/>
            <a:r>
              <a:rPr lang="en-GB" sz="1600" dirty="0"/>
              <a:t>Applications hosted in OS-owned datacentres</a:t>
            </a:r>
          </a:p>
          <a:p>
            <a:pPr marL="1428750" lvl="2" indent="-285750"/>
            <a:r>
              <a:rPr lang="en-GB" sz="1600" dirty="0"/>
              <a:t>Increasing use of public cloud (Azure, AWS)</a:t>
            </a:r>
          </a:p>
          <a:p>
            <a:pPr marL="1428750" lvl="2" indent="-285750"/>
            <a:endParaRPr lang="en-GB" sz="1600" dirty="0"/>
          </a:p>
          <a:p>
            <a:pPr marL="1428750" lvl="2" indent="-285750"/>
            <a:endParaRPr lang="en-GB" sz="1600" dirty="0"/>
          </a:p>
          <a:p>
            <a:pPr marL="1428750" lvl="2" indent="-285750"/>
            <a:r>
              <a:rPr lang="en-GB" sz="1600" dirty="0"/>
              <a:t>Dev</a:t>
            </a:r>
            <a:r>
              <a:rPr lang="en-GB" sz="1600" baseline="0" dirty="0"/>
              <a:t> responsible for delivery of 3 main areas</a:t>
            </a:r>
          </a:p>
          <a:p>
            <a:pPr marL="1428750" lvl="2" indent="-285750"/>
            <a:r>
              <a:rPr lang="en-GB" sz="1600" baseline="0" dirty="0"/>
              <a:t>	geospatial – </a:t>
            </a:r>
          </a:p>
          <a:p>
            <a:pPr marL="0" indent="0">
              <a:buFont typeface="Arial" panose="020B0604020202020204" pitchFamily="34" charset="0"/>
              <a:buNone/>
            </a:pPr>
            <a:r>
              <a:rPr lang="en-GB" sz="1600" baseline="0" dirty="0"/>
              <a:t>		</a:t>
            </a:r>
            <a:r>
              <a:rPr lang="en-GB" dirty="0"/>
              <a:t>Key geospatial systems</a:t>
            </a:r>
          </a:p>
          <a:p>
            <a:pPr marL="1200150" lvl="1" indent="-285750"/>
            <a:r>
              <a:rPr lang="en-GB" sz="1800" dirty="0"/>
              <a:t>		Heart and lungs of the organisation</a:t>
            </a:r>
          </a:p>
          <a:p>
            <a:pPr marL="1428750" lvl="2" indent="-285750"/>
            <a:r>
              <a:rPr lang="en-GB" sz="1800" dirty="0"/>
              <a:t>		Taking multiple sources of highly detailed data and turn into usable products</a:t>
            </a:r>
          </a:p>
          <a:p>
            <a:pPr marL="1428750" lvl="2" indent="-285750"/>
            <a:r>
              <a:rPr lang="en-GB" sz="1800" dirty="0"/>
              <a:t>		Turning granular level geospatial data and turning into something people can use</a:t>
            </a:r>
          </a:p>
          <a:p>
            <a:pPr marL="1428750" lvl="2" indent="-285750"/>
            <a:r>
              <a:rPr lang="en-GB" sz="1600" baseline="0" dirty="0"/>
              <a:t>	</a:t>
            </a:r>
          </a:p>
          <a:p>
            <a:pPr marL="1428750" lvl="2" indent="-285750"/>
            <a:r>
              <a:rPr lang="en-GB" sz="1600" baseline="0" dirty="0"/>
              <a:t>	business systems – systems used to run the business including order fulfilment, HR </a:t>
            </a:r>
            <a:r>
              <a:rPr lang="en-GB" sz="1600" baseline="0" dirty="0" err="1"/>
              <a:t>etc</a:t>
            </a:r>
            <a:endParaRPr lang="en-GB" sz="1600" baseline="0" dirty="0"/>
          </a:p>
          <a:p>
            <a:pPr marL="1428750" lvl="2" indent="-285750"/>
            <a:r>
              <a:rPr lang="en-GB" sz="1600" baseline="0" dirty="0"/>
              <a:t>	Digital data delivery</a:t>
            </a:r>
          </a:p>
          <a:p>
            <a:pPr marL="1428750" lvl="2" indent="-285750"/>
            <a:r>
              <a:rPr lang="en-GB" sz="1600" baseline="0" dirty="0"/>
              <a:t>		API platform</a:t>
            </a:r>
          </a:p>
          <a:p>
            <a:pPr marL="1428750" lvl="2" indent="-285750"/>
            <a:r>
              <a:rPr lang="en-GB" sz="1600" baseline="0" dirty="0"/>
              <a:t>			</a:t>
            </a:r>
            <a:r>
              <a:rPr lang="en-GB" sz="1600" baseline="0" dirty="0" err="1"/>
              <a:t>microservices</a:t>
            </a:r>
            <a:r>
              <a:rPr lang="en-GB" sz="1600" baseline="0" dirty="0"/>
              <a:t> – pretty cool stuff</a:t>
            </a:r>
          </a:p>
          <a:p>
            <a:pPr marL="1428750" lvl="2" indent="-285750"/>
            <a:r>
              <a:rPr lang="en-GB" sz="1600" baseline="0" dirty="0"/>
              <a:t>		Digital delivery not really the issue – issue with core geospatial – heart and lungs of the org</a:t>
            </a:r>
          </a:p>
          <a:p>
            <a:pPr marL="1428750" lvl="2" indent="-285750"/>
            <a:endParaRPr lang="en-GB" sz="1600" baseline="0" dirty="0"/>
          </a:p>
          <a:p>
            <a:pPr marL="1428750" lvl="2" indent="-285750"/>
            <a:r>
              <a:rPr lang="en-GB" sz="1600" baseline="0" dirty="0"/>
              <a:t>ISSD – provision and maintenance of infrastructure</a:t>
            </a:r>
          </a:p>
          <a:p>
            <a:pPr marL="1428750" lvl="2" indent="-285750"/>
            <a:r>
              <a:rPr lang="en-GB" sz="1600" baseline="0" dirty="0"/>
              <a:t>		preference until recently for internal hosting </a:t>
            </a:r>
          </a:p>
          <a:p>
            <a:pPr marL="1428750" lvl="2" indent="-285750"/>
            <a:r>
              <a:rPr lang="en-GB" sz="1600" baseline="0" dirty="0"/>
              <a:t>	large investment in 2011/12 for internal hosting capability – large VM farm using VMWare</a:t>
            </a:r>
          </a:p>
          <a:p>
            <a:pPr marL="1428750" lvl="2" indent="-285750"/>
            <a:r>
              <a:rPr lang="en-GB" sz="1600" baseline="0" dirty="0"/>
              <a:t>		policy for internal hosting due to investment</a:t>
            </a:r>
          </a:p>
          <a:p>
            <a:pPr marL="1428750" lvl="2" indent="-285750"/>
            <a:r>
              <a:rPr lang="en-GB" sz="1600" baseline="0" dirty="0"/>
              <a:t>		now that is changing – moving into public cloud consumption – long term view of operating wholescale in cloud </a:t>
            </a:r>
            <a:r>
              <a:rPr lang="en-GB" sz="1600" baseline="0" dirty="0" err="1"/>
              <a:t>environemnts</a:t>
            </a:r>
            <a:endParaRPr lang="en-GB" sz="1600" baseline="0" dirty="0"/>
          </a:p>
          <a:p>
            <a:pPr marL="1428750" lvl="2" indent="-285750"/>
            <a:r>
              <a:rPr lang="en-GB" sz="1600" baseline="0" dirty="0"/>
              <a:t>	</a:t>
            </a:r>
          </a:p>
          <a:p>
            <a:pPr marL="1428750" lvl="2" indent="-285750"/>
            <a:endParaRPr lang="en-GB" sz="1600" baseline="0" dirty="0"/>
          </a:p>
          <a:p>
            <a:r>
              <a:rPr lang="en-GB" dirty="0"/>
              <a:t>Recruited</a:t>
            </a:r>
            <a:r>
              <a:rPr lang="en-GB" baseline="0" dirty="0"/>
              <a:t> into service delivery</a:t>
            </a:r>
          </a:p>
          <a:p>
            <a:r>
              <a:rPr lang="en-GB" baseline="0" dirty="0"/>
              <a:t>	clear perception of infrastructure provision as a blocker</a:t>
            </a:r>
          </a:p>
          <a:p>
            <a:r>
              <a:rPr lang="en-GB" baseline="0" dirty="0"/>
              <a:t>	started to see proliferation of AWS usage because it took so long to get anything done internally</a:t>
            </a:r>
          </a:p>
          <a:p>
            <a:r>
              <a:rPr lang="en-GB" baseline="0" dirty="0"/>
              <a:t>		not great when you have policies mandating internal hosting, </a:t>
            </a:r>
            <a:r>
              <a:rPr lang="en-GB" baseline="0" dirty="0" err="1"/>
              <a:t>esp</a:t>
            </a:r>
            <a:r>
              <a:rPr lang="en-GB" baseline="0" dirty="0"/>
              <a:t> when you’ve spent a large sum of money building a internal hosting capability</a:t>
            </a:r>
          </a:p>
          <a:p>
            <a:pPr marL="1428750" lvl="2" indent="-285750"/>
            <a:endParaRPr lang="en-GB" sz="1600" baseline="0" dirty="0"/>
          </a:p>
          <a:p>
            <a:pPr marL="1428750" lvl="2" indent="-285750"/>
            <a:r>
              <a:rPr lang="en-GB" sz="1600" baseline="0" dirty="0"/>
              <a:t>	</a:t>
            </a:r>
            <a:endParaRPr lang="en-GB" sz="1600" dirty="0"/>
          </a:p>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5</a:t>
            </a:fld>
            <a:endParaRPr lang="en-GB"/>
          </a:p>
        </p:txBody>
      </p:sp>
    </p:spTree>
    <p:extLst>
      <p:ext uri="{BB962C8B-B14F-4D97-AF65-F5344CB8AC3E}">
        <p14:creationId xmlns:p14="http://schemas.microsoft.com/office/powerpoint/2010/main" val="36842896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Just to make this very clear</a:t>
            </a:r>
            <a:r>
              <a:rPr lang="en-GB" baseline="0" dirty="0"/>
              <a:t> – we are not in a world of </a:t>
            </a:r>
            <a:r>
              <a:rPr lang="en-GB" baseline="0" dirty="0" err="1"/>
              <a:t>microservices</a:t>
            </a:r>
            <a:r>
              <a:rPr lang="en-GB" baseline="0" dirty="0"/>
              <a:t>, loose coupling – not even a SOA based implementation</a:t>
            </a:r>
            <a:endParaRPr lang="en-GB" dirty="0"/>
          </a:p>
          <a:p>
            <a:endParaRPr lang="en-GB" dirty="0"/>
          </a:p>
          <a:p>
            <a:r>
              <a:rPr lang="en-GB" dirty="0"/>
              <a:t>Our</a:t>
            </a:r>
            <a:r>
              <a:rPr lang="en-GB" baseline="0" dirty="0"/>
              <a:t> systems are comprised primarily of COTS software</a:t>
            </a:r>
          </a:p>
          <a:p>
            <a:r>
              <a:rPr lang="en-GB" baseline="0" dirty="0"/>
              <a:t>	often they are then extended with scripts, wrappers or even enhanced to meet our detailed needed</a:t>
            </a:r>
          </a:p>
          <a:p>
            <a:r>
              <a:rPr lang="en-GB" baseline="0" dirty="0"/>
              <a:t>		turns COTS away from pure COTS and more into vendor supplied software</a:t>
            </a:r>
          </a:p>
          <a:p>
            <a:endParaRPr lang="en-GB" baseline="0" dirty="0"/>
          </a:p>
          <a:p>
            <a:r>
              <a:rPr lang="en-GB" baseline="0" dirty="0"/>
              <a:t>	often linked with integration in the form of messaging systems – sometimes decoupled to the point you might want to call them message bus, but more often Peer to Peer messaging</a:t>
            </a:r>
          </a:p>
          <a:p>
            <a:endParaRPr lang="en-GB" baseline="0" dirty="0"/>
          </a:p>
          <a:p>
            <a:pPr marL="0" marR="0" lvl="1" indent="0" algn="l" defTabSz="914400" rtl="0" eaLnBrk="1" fontAlgn="auto" latinLnBrk="0" hangingPunct="1">
              <a:lnSpc>
                <a:spcPct val="100000"/>
              </a:lnSpc>
              <a:spcBef>
                <a:spcPts val="0"/>
              </a:spcBef>
              <a:spcAft>
                <a:spcPts val="0"/>
              </a:spcAft>
              <a:buClrTx/>
              <a:buSzTx/>
              <a:buFontTx/>
              <a:buNone/>
              <a:tabLst/>
              <a:defRPr/>
            </a:pPr>
            <a:r>
              <a:rPr lang="en-GB" sz="1600" dirty="0"/>
              <a:t>System environment = &gt; 10 VMs, multiple COTS components</a:t>
            </a:r>
          </a:p>
          <a:p>
            <a:endParaRPr lang="en-GB" baseline="0" dirty="0"/>
          </a:p>
          <a:p>
            <a:endParaRPr lang="en-GB" baseline="0" dirty="0"/>
          </a:p>
          <a:p>
            <a:r>
              <a:rPr lang="en-GB" baseline="0" dirty="0"/>
              <a:t>All of which creates </a:t>
            </a:r>
          </a:p>
        </p:txBody>
      </p:sp>
      <p:sp>
        <p:nvSpPr>
          <p:cNvPr id="4" name="Slide Number Placeholder 3"/>
          <p:cNvSpPr>
            <a:spLocks noGrp="1"/>
          </p:cNvSpPr>
          <p:nvPr>
            <p:ph type="sldNum" sz="quarter" idx="10"/>
          </p:nvPr>
        </p:nvSpPr>
        <p:spPr/>
        <p:txBody>
          <a:bodyPr/>
          <a:lstStyle/>
          <a:p>
            <a:fld id="{81BF6EC4-0D3E-41B0-BA4E-184CA10F0652}" type="slidenum">
              <a:rPr lang="en-GB" smtClean="0"/>
              <a:t>8</a:t>
            </a:fld>
            <a:endParaRPr lang="en-GB"/>
          </a:p>
        </p:txBody>
      </p:sp>
    </p:spTree>
    <p:extLst>
      <p:ext uri="{BB962C8B-B14F-4D97-AF65-F5344CB8AC3E}">
        <p14:creationId xmlns:p14="http://schemas.microsoft.com/office/powerpoint/2010/main" val="828365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Simple diagram (wish I claim it was mine – actually Matthew</a:t>
            </a:r>
            <a:r>
              <a:rPr lang="en-GB" baseline="0" dirty="0"/>
              <a:t> Skelton – if you haven’t read his blog then you really should!)</a:t>
            </a:r>
          </a:p>
          <a:p>
            <a:r>
              <a:rPr lang="en-GB" baseline="0" dirty="0"/>
              <a:t>Org structure defined division between Dev &amp; ISSD</a:t>
            </a:r>
          </a:p>
          <a:p>
            <a:r>
              <a:rPr lang="en-GB" baseline="0" dirty="0"/>
              <a:t>	</a:t>
            </a:r>
          </a:p>
          <a:p>
            <a:r>
              <a:rPr lang="en-GB" baseline="0" dirty="0"/>
              <a:t>	dev want infrastructure to host and application, raise a ticket for service delivery to do some work</a:t>
            </a:r>
          </a:p>
          <a:p>
            <a:r>
              <a:rPr lang="en-GB" baseline="0" dirty="0"/>
              <a:t>	ISSD do work and provide acknowledgement via ticket</a:t>
            </a:r>
          </a:p>
          <a:p>
            <a:r>
              <a:rPr lang="en-GB" baseline="0" dirty="0"/>
              <a:t>	if it doesn’t work, raise another ticket – probably not new to many people here!</a:t>
            </a:r>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a:t>	</a:t>
            </a:r>
            <a:r>
              <a:rPr lang="en-GB" sz="1200" kern="1200" dirty="0">
                <a:solidFill>
                  <a:schemeClr val="tx1"/>
                </a:solidFill>
                <a:effectLst/>
                <a:latin typeface="+mn-lt"/>
                <a:ea typeface="+mn-ea"/>
                <a:cs typeface="+mn-cs"/>
              </a:rPr>
              <a:t>There would be walk-by conversations “can you do this for me” but the response was always “raise a ticket and then I will look into it</a:t>
            </a:r>
          </a:p>
          <a:p>
            <a:endParaRPr lang="en-GB" baseline="0" dirty="0"/>
          </a:p>
          <a:p>
            <a:endParaRPr lang="en-GB" baseline="0" dirty="0"/>
          </a:p>
          <a:p>
            <a:r>
              <a:rPr lang="en-GB" baseline="0" dirty="0"/>
              <a:t>	not sure whether org structure defined process and reinforced divisions, or process created the division because we had ticket systems which enabled it – either way, not exactly conducive to collaborative working</a:t>
            </a:r>
          </a:p>
          <a:p>
            <a:endParaRPr lang="en-GB" baseline="0" dirty="0"/>
          </a:p>
          <a:p>
            <a:r>
              <a:rPr lang="en-GB" baseline="0" dirty="0"/>
              <a:t>Service delivery heavy focus on ITIL</a:t>
            </a:r>
          </a:p>
          <a:p>
            <a:r>
              <a:rPr lang="en-GB" sz="1600" baseline="0" dirty="0"/>
              <a:t>	belief that ITIL and Agile cannot coexist and that ITIL is a blocker – who else has come across this?</a:t>
            </a:r>
          </a:p>
          <a:p>
            <a:r>
              <a:rPr lang="en-GB" sz="1600" baseline="0" dirty="0"/>
              <a:t>	my belief </a:t>
            </a:r>
            <a:r>
              <a:rPr lang="en-GB" sz="1200" b="0" i="0" kern="1200" dirty="0">
                <a:solidFill>
                  <a:schemeClr val="tx1"/>
                </a:solidFill>
                <a:effectLst/>
                <a:latin typeface="+mn-lt"/>
                <a:ea typeface="+mn-ea"/>
                <a:cs typeface="+mn-cs"/>
              </a:rPr>
              <a:t>it is not ITIL itself which is the issue, but instead the implementation of ITIL which can create those blockers.  Rather than use ITIL as a framework to create the required level of control, organisations tend towards creating complex change control processes, based on a very ITIL-based organisational structure, with clear lines of demarcation between responsibilities.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I believe there is a place for ITIL-based process and control in a DevOps organisation, but it needs to be a light touch which provides “Just Enough” control, so that organisations can realise the true benefits of DevOps.</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9</a:t>
            </a:fld>
            <a:endParaRPr lang="en-GB"/>
          </a:p>
        </p:txBody>
      </p:sp>
    </p:spTree>
    <p:extLst>
      <p:ext uri="{BB962C8B-B14F-4D97-AF65-F5344CB8AC3E}">
        <p14:creationId xmlns:p14="http://schemas.microsoft.com/office/powerpoint/2010/main" val="1228403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10</a:t>
            </a:fld>
            <a:endParaRPr lang="en-GB"/>
          </a:p>
        </p:txBody>
      </p:sp>
    </p:spTree>
    <p:extLst>
      <p:ext uri="{BB962C8B-B14F-4D97-AF65-F5344CB8AC3E}">
        <p14:creationId xmlns:p14="http://schemas.microsoft.com/office/powerpoint/2010/main" val="104252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value stream analysis, looking at the lifecycle of a feature as it goes from requirement to development to production, mapping out the periods of activity, the value they provide, all against elapsed time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Start to see periods of dev inactivity, and large amounts of effort in provisioning  - lower</a:t>
            </a:r>
            <a:r>
              <a:rPr lang="en-GB" sz="1200" kern="1200" baseline="0" dirty="0">
                <a:solidFill>
                  <a:schemeClr val="tx1"/>
                </a:solidFill>
                <a:effectLst/>
                <a:latin typeface="+mn-lt"/>
                <a:ea typeface="+mn-ea"/>
                <a:cs typeface="+mn-cs"/>
              </a:rPr>
              <a:t> value activities – they’re just VMs with some stuff on them</a:t>
            </a:r>
          </a:p>
          <a:p>
            <a:r>
              <a:rPr lang="en-GB" sz="1200" kern="1200" baseline="0" dirty="0">
                <a:solidFill>
                  <a:schemeClr val="tx1"/>
                </a:solidFill>
                <a:effectLst/>
                <a:latin typeface="+mn-lt"/>
                <a:ea typeface="+mn-ea"/>
                <a:cs typeface="+mn-cs"/>
              </a:rPr>
              <a:t>	being slightly dismissive, but this to reinforce the view that the infrastructure side is now special – its just standard infrastructure stuff so in terms of a feature delivering value, doesn’t do much other than host the feature</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11</a:t>
            </a:fld>
            <a:endParaRPr lang="en-GB"/>
          </a:p>
        </p:txBody>
      </p:sp>
    </p:spTree>
    <p:extLst>
      <p:ext uri="{BB962C8B-B14F-4D97-AF65-F5344CB8AC3E}">
        <p14:creationId xmlns:p14="http://schemas.microsoft.com/office/powerpoint/2010/main" val="40362710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few stats to accompany the value stream</a:t>
            </a:r>
            <a:r>
              <a:rPr lang="en-GB" baseline="0" dirty="0"/>
              <a:t> analysis</a:t>
            </a:r>
          </a:p>
          <a:p>
            <a:r>
              <a:rPr lang="en-GB" baseline="0" dirty="0"/>
              <a:t>	the backlog is caused by a) a central team, and b) a ticketing system </a:t>
            </a:r>
            <a:endParaRPr lang="en-GB" dirty="0"/>
          </a:p>
        </p:txBody>
      </p:sp>
      <p:sp>
        <p:nvSpPr>
          <p:cNvPr id="4" name="Slide Number Placeholder 3"/>
          <p:cNvSpPr>
            <a:spLocks noGrp="1"/>
          </p:cNvSpPr>
          <p:nvPr>
            <p:ph type="sldNum" sz="quarter" idx="10"/>
          </p:nvPr>
        </p:nvSpPr>
        <p:spPr/>
        <p:txBody>
          <a:bodyPr/>
          <a:lstStyle/>
          <a:p>
            <a:fld id="{81BF6EC4-0D3E-41B0-BA4E-184CA10F0652}" type="slidenum">
              <a:rPr lang="en-GB" smtClean="0"/>
              <a:t>12</a:t>
            </a:fld>
            <a:endParaRPr lang="en-GB"/>
          </a:p>
        </p:txBody>
      </p:sp>
    </p:spTree>
    <p:extLst>
      <p:ext uri="{BB962C8B-B14F-4D97-AF65-F5344CB8AC3E}">
        <p14:creationId xmlns:p14="http://schemas.microsoft.com/office/powerpoint/2010/main" val="12913477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 - OS Presentation title - circle">
    <p:bg>
      <p:bgPr>
        <a:solidFill>
          <a:schemeClr val="bg1"/>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2" name="Picture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Text Placeholder 3"/>
          <p:cNvSpPr>
            <a:spLocks noGrp="1"/>
          </p:cNvSpPr>
          <p:nvPr>
            <p:ph type="body" sz="quarter" idx="15" hasCustomPrompt="1"/>
          </p:nvPr>
        </p:nvSpPr>
        <p:spPr>
          <a:xfrm>
            <a:off x="2214000" y="6246000"/>
            <a:ext cx="2894400" cy="360362"/>
          </a:xfrm>
          <a:prstGeom prst="rect">
            <a:avLst/>
          </a:prstGeom>
        </p:spPr>
        <p:txBody>
          <a:bodyPr lIns="0" anchor="ctr" anchorCtr="0"/>
          <a:lstStyle>
            <a:lvl1pPr algn="l">
              <a:defRPr sz="800">
                <a:solidFill>
                  <a:schemeClr val="tx1"/>
                </a:solidFill>
                <a:latin typeface="+mn-lt"/>
              </a:defRPr>
            </a:lvl1pPr>
          </a:lstStyle>
          <a:p>
            <a:pPr lvl="0"/>
            <a:r>
              <a:rPr lang="en-GB" dirty="0"/>
              <a:t>[insert document title]</a:t>
            </a:r>
          </a:p>
        </p:txBody>
      </p:sp>
      <p:sp>
        <p:nvSpPr>
          <p:cNvPr id="13" name="Footer Placeholder 12"/>
          <p:cNvSpPr>
            <a:spLocks noGrp="1"/>
          </p:cNvSpPr>
          <p:nvPr>
            <p:ph type="ftr" sz="quarter" idx="20"/>
          </p:nvPr>
        </p:nvSpPr>
        <p:spPr/>
        <p:txBody>
          <a:bodyPr/>
          <a:lstStyle/>
          <a:p>
            <a:r>
              <a:rPr lang="en-GB"/>
              <a:t>PROTECT Commercial</a:t>
            </a:r>
            <a:endParaRPr lang="en-GB" dirty="0"/>
          </a:p>
        </p:txBody>
      </p:sp>
      <p:sp>
        <p:nvSpPr>
          <p:cNvPr id="15" name="Title 6"/>
          <p:cNvSpPr>
            <a:spLocks noGrp="1"/>
          </p:cNvSpPr>
          <p:nvPr>
            <p:ph type="title" hasCustomPrompt="1"/>
          </p:nvPr>
        </p:nvSpPr>
        <p:spPr>
          <a:xfrm>
            <a:off x="2527200" y="2304000"/>
            <a:ext cx="4104000" cy="1414800"/>
          </a:xfrm>
          <a:prstGeom prst="rect">
            <a:avLst/>
          </a:prstGeom>
        </p:spPr>
        <p:txBody>
          <a:bodyPr tIns="0" bIns="0"/>
          <a:lstStyle>
            <a:lvl1pPr algn="ctr">
              <a:defRPr sz="3000" cap="all" baseline="0">
                <a:solidFill>
                  <a:schemeClr val="tx1"/>
                </a:solidFill>
                <a:latin typeface="+mj-lt"/>
              </a:defRPr>
            </a:lvl1pPr>
          </a:lstStyle>
          <a:p>
            <a:pPr lvl="0"/>
            <a:r>
              <a:rPr lang="en-GB" dirty="0"/>
              <a:t>[PRESENTATION TITLE]</a:t>
            </a:r>
          </a:p>
        </p:txBody>
      </p:sp>
      <p:sp>
        <p:nvSpPr>
          <p:cNvPr id="17" name="Text Placeholder 2"/>
          <p:cNvSpPr>
            <a:spLocks noGrp="1"/>
          </p:cNvSpPr>
          <p:nvPr>
            <p:ph type="body" sz="quarter" idx="14" hasCustomPrompt="1"/>
          </p:nvPr>
        </p:nvSpPr>
        <p:spPr>
          <a:xfrm>
            <a:off x="3142800" y="3862800"/>
            <a:ext cx="2880000" cy="862344"/>
          </a:xfrm>
          <a:prstGeom prst="rect">
            <a:avLst/>
          </a:prstGeom>
        </p:spPr>
        <p:txBody>
          <a:bodyPr tIns="0" bIns="0"/>
          <a:lstStyle>
            <a:lvl1pPr marL="0" marR="0" indent="0" algn="ctr" defTabSz="914400" rtl="0" eaLnBrk="1" fontAlgn="auto" latinLnBrk="0" hangingPunct="1">
              <a:lnSpc>
                <a:spcPct val="100000"/>
              </a:lnSpc>
              <a:spcBef>
                <a:spcPts val="300"/>
              </a:spcBef>
              <a:spcAft>
                <a:spcPts val="0"/>
              </a:spcAft>
              <a:buClrTx/>
              <a:buSzTx/>
              <a:buFontTx/>
              <a:buNone/>
              <a:tabLst/>
              <a:defRPr sz="1500">
                <a:solidFill>
                  <a:schemeClr val="tx1"/>
                </a:solidFill>
                <a:latin typeface="+mj-lt"/>
              </a:defRPr>
            </a:lvl1pPr>
          </a:lstStyle>
          <a:p>
            <a:pPr marL="0" marR="0" lvl="0" indent="0" algn="ctr" defTabSz="914400" rtl="0" eaLnBrk="1" fontAlgn="auto" latinLnBrk="0" hangingPunct="1">
              <a:lnSpc>
                <a:spcPct val="100000"/>
              </a:lnSpc>
              <a:spcBef>
                <a:spcPts val="300"/>
              </a:spcBef>
              <a:spcAft>
                <a:spcPts val="0"/>
              </a:spcAft>
              <a:buClrTx/>
              <a:buSzTx/>
              <a:buFontTx/>
              <a:buNone/>
              <a:tabLst/>
              <a:defRPr/>
            </a:pPr>
            <a:r>
              <a:rPr lang="en-GB" dirty="0"/>
              <a:t>[Name]</a:t>
            </a:r>
            <a:br>
              <a:rPr lang="en-GB" dirty="0"/>
            </a:br>
            <a:r>
              <a:rPr lang="en-GB" dirty="0"/>
              <a:t>[Position]</a:t>
            </a:r>
            <a:br>
              <a:rPr lang="en-GB" dirty="0"/>
            </a:br>
            <a:r>
              <a:rPr lang="en-GB" dirty="0"/>
              <a:t>[Date]</a:t>
            </a:r>
          </a:p>
          <a:p>
            <a:pPr marL="0" marR="0" lvl="0" indent="0" algn="ctr" defTabSz="914400" rtl="0" eaLnBrk="1" fontAlgn="auto" latinLnBrk="0" hangingPunct="1">
              <a:lnSpc>
                <a:spcPct val="100000"/>
              </a:lnSpc>
              <a:spcBef>
                <a:spcPts val="300"/>
              </a:spcBef>
              <a:spcAft>
                <a:spcPts val="0"/>
              </a:spcAft>
              <a:buClrTx/>
              <a:buSzTx/>
              <a:buFontTx/>
              <a:buNone/>
              <a:tabLst/>
              <a:defRPr/>
            </a:pPr>
            <a:endParaRPr lang="en-GB" dirty="0"/>
          </a:p>
          <a:p>
            <a:pPr lvl="0"/>
            <a:endParaRPr lang="en-GB" dirty="0"/>
          </a:p>
        </p:txBody>
      </p:sp>
    </p:spTree>
    <p:extLst>
      <p:ext uri="{BB962C8B-B14F-4D97-AF65-F5344CB8AC3E}">
        <p14:creationId xmlns:p14="http://schemas.microsoft.com/office/powerpoint/2010/main" val="2184782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0000" y="360000"/>
            <a:ext cx="8229600" cy="404704"/>
          </a:xfrm>
          <a:prstGeom prst="rect">
            <a:avLst/>
          </a:prstGeom>
        </p:spPr>
        <p:txBody>
          <a:bodyPr lIns="0" tIns="0" rIns="0" bIns="0"/>
          <a:lstStyle>
            <a:lvl1pPr>
              <a:defRPr sz="2300" cap="all" baseline="0">
                <a:solidFill>
                  <a:schemeClr val="accent2"/>
                </a:solidFill>
                <a:latin typeface="+mj-lt"/>
              </a:defRPr>
            </a:lvl1pPr>
          </a:lstStyle>
          <a:p>
            <a:r>
              <a:rPr lang="en-US" dirty="0"/>
              <a:t>[SLIDE TITLE]</a:t>
            </a:r>
            <a:endParaRPr lang="en-GB" dirty="0"/>
          </a:p>
        </p:txBody>
      </p:sp>
      <p:sp>
        <p:nvSpPr>
          <p:cNvPr id="13" name="Content Placeholder 12"/>
          <p:cNvSpPr>
            <a:spLocks noGrp="1"/>
          </p:cNvSpPr>
          <p:nvPr>
            <p:ph sz="quarter" idx="12"/>
          </p:nvPr>
        </p:nvSpPr>
        <p:spPr>
          <a:xfrm>
            <a:off x="450000" y="1296000"/>
            <a:ext cx="8229600" cy="4438800"/>
          </a:xfrm>
          <a:prstGeom prst="rect">
            <a:avLst/>
          </a:prstGeom>
        </p:spPr>
        <p:txBody>
          <a:bodyPr bIns="1800000" anchor="b" anchorCtr="1"/>
          <a:lstStyle/>
          <a:p>
            <a:pPr lvl="0"/>
            <a:endParaRPr lang="en-GB" dirty="0"/>
          </a:p>
        </p:txBody>
      </p:sp>
      <p:sp>
        <p:nvSpPr>
          <p:cNvPr id="3" name="Text Placeholder 2"/>
          <p:cNvSpPr>
            <a:spLocks noGrp="1"/>
          </p:cNvSpPr>
          <p:nvPr>
            <p:ph type="body" sz="quarter" idx="13" hasCustomPrompt="1"/>
          </p:nvPr>
        </p:nvSpPr>
        <p:spPr>
          <a:xfrm>
            <a:off x="2214000" y="6246000"/>
            <a:ext cx="2894400" cy="360000"/>
          </a:xfrm>
          <a:prstGeom prst="rect">
            <a:avLst/>
          </a:prstGeom>
        </p:spPr>
        <p:txBody>
          <a:bodyPr lIns="0" anchor="ctr" anchorCtr="0"/>
          <a:lstStyle>
            <a:lvl1pPr>
              <a:defRPr>
                <a:solidFill>
                  <a:schemeClr val="tx1"/>
                </a:solidFill>
              </a:defRPr>
            </a:lvl1pPr>
          </a:lstStyle>
          <a:p>
            <a:pPr lvl="0"/>
            <a:r>
              <a:rPr lang="en-US" dirty="0"/>
              <a:t>[insert document title]</a:t>
            </a:r>
            <a:endParaRPr lang="en-GB" dirty="0"/>
          </a:p>
        </p:txBody>
      </p:sp>
      <p:sp>
        <p:nvSpPr>
          <p:cNvPr id="6" name="Footer Placeholder 5"/>
          <p:cNvSpPr>
            <a:spLocks noGrp="1"/>
          </p:cNvSpPr>
          <p:nvPr>
            <p:ph type="ftr" sz="quarter" idx="14"/>
          </p:nvPr>
        </p:nvSpPr>
        <p:spPr/>
        <p:txBody>
          <a:bodyPr/>
          <a:lstStyle/>
          <a:p>
            <a:r>
              <a:rPr lang="en-GB"/>
              <a:t>PROTECT Commercial</a:t>
            </a:r>
            <a:endParaRPr lang="en-GB" dirty="0"/>
          </a:p>
        </p:txBody>
      </p:sp>
    </p:spTree>
    <p:extLst>
      <p:ext uri="{BB962C8B-B14F-4D97-AF65-F5344CB8AC3E}">
        <p14:creationId xmlns:p14="http://schemas.microsoft.com/office/powerpoint/2010/main" val="11395992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680000" y="1296000"/>
            <a:ext cx="3996456" cy="4438800"/>
          </a:xfrm>
          <a:prstGeom prst="rect">
            <a:avLst/>
          </a:prstGeom>
        </p:spPr>
        <p:txBody>
          <a:bodyPr lIns="90000" bIns="1836000" anchor="b" anchorCtr="1">
            <a:normAutofit/>
          </a:bodyPr>
          <a:lstStyle>
            <a:lvl1pPr>
              <a:defRPr sz="800">
                <a:solidFill>
                  <a:srgbClr val="3F3C3C"/>
                </a:solidFill>
                <a:latin typeface="Source Sans Pro" pitchFamily="34" charset="0"/>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endParaRPr lang="en-GB" dirty="0"/>
          </a:p>
        </p:txBody>
      </p:sp>
      <p:sp>
        <p:nvSpPr>
          <p:cNvPr id="8" name="Title 1"/>
          <p:cNvSpPr>
            <a:spLocks noGrp="1"/>
          </p:cNvSpPr>
          <p:nvPr>
            <p:ph type="title" hasCustomPrompt="1"/>
          </p:nvPr>
        </p:nvSpPr>
        <p:spPr>
          <a:xfrm>
            <a:off x="450000" y="360000"/>
            <a:ext cx="8229600" cy="404704"/>
          </a:xfrm>
          <a:prstGeom prst="rect">
            <a:avLst/>
          </a:prstGeom>
        </p:spPr>
        <p:txBody>
          <a:bodyPr lIns="0" tIns="0" rIns="0" bIns="0"/>
          <a:lstStyle>
            <a:lvl1pPr>
              <a:defRPr sz="2300" cap="all" baseline="0">
                <a:solidFill>
                  <a:schemeClr val="accent2"/>
                </a:solidFill>
                <a:latin typeface="+mj-lt"/>
              </a:defRPr>
            </a:lvl1pPr>
          </a:lstStyle>
          <a:p>
            <a:r>
              <a:rPr lang="en-US" dirty="0"/>
              <a:t>[SLIDE TITLE]</a:t>
            </a:r>
            <a:endParaRPr lang="en-GB" dirty="0"/>
          </a:p>
        </p:txBody>
      </p:sp>
      <p:sp>
        <p:nvSpPr>
          <p:cNvPr id="12" name="Text Placeholder 11"/>
          <p:cNvSpPr>
            <a:spLocks noGrp="1"/>
          </p:cNvSpPr>
          <p:nvPr>
            <p:ph type="body" sz="quarter" idx="12"/>
          </p:nvPr>
        </p:nvSpPr>
        <p:spPr>
          <a:xfrm>
            <a:off x="450000" y="1296000"/>
            <a:ext cx="4039200" cy="4438800"/>
          </a:xfrm>
          <a:prstGeom prst="rect">
            <a:avLst/>
          </a:prstGeom>
        </p:spPr>
        <p:txBody>
          <a:bodyPr lIns="0" tIns="0" rIns="0" bIns="46800" anchor="t" anchorCtr="0"/>
          <a:lstStyle>
            <a:lvl1pPr>
              <a:defRPr sz="1800">
                <a:solidFill>
                  <a:srgbClr val="3F3C3C"/>
                </a:solidFill>
                <a:latin typeface="Source Sans Pro" pitchFamily="34" charset="0"/>
              </a:defRPr>
            </a:lvl1pPr>
            <a:lvl2pPr marL="742950" indent="-285750">
              <a:buFont typeface="Arial" panose="020B0604020202020204" pitchFamily="34" charset="0"/>
              <a:buChar char="•"/>
              <a:defRPr sz="1500">
                <a:solidFill>
                  <a:srgbClr val="3F3C3C"/>
                </a:solidFill>
                <a:latin typeface="Source Sans Pro" pitchFamily="34" charset="0"/>
              </a:defRPr>
            </a:lvl2pPr>
          </a:lstStyle>
          <a:p>
            <a:pPr lvl="0"/>
            <a:r>
              <a:rPr lang="en-US" dirty="0"/>
              <a:t>Click to edit Master text styles</a:t>
            </a:r>
          </a:p>
          <a:p>
            <a:pPr lvl="1"/>
            <a:r>
              <a:rPr lang="en-US" dirty="0"/>
              <a:t>Third level</a:t>
            </a:r>
          </a:p>
        </p:txBody>
      </p:sp>
      <p:sp>
        <p:nvSpPr>
          <p:cNvPr id="3" name="Text Placeholder 2"/>
          <p:cNvSpPr>
            <a:spLocks noGrp="1"/>
          </p:cNvSpPr>
          <p:nvPr>
            <p:ph type="body" sz="quarter" idx="13" hasCustomPrompt="1"/>
          </p:nvPr>
        </p:nvSpPr>
        <p:spPr>
          <a:xfrm>
            <a:off x="2214000" y="6246000"/>
            <a:ext cx="2894400" cy="360000"/>
          </a:xfrm>
          <a:prstGeom prst="rect">
            <a:avLst/>
          </a:prstGeom>
        </p:spPr>
        <p:txBody>
          <a:bodyPr lIns="0" anchor="ctr" anchorCtr="0"/>
          <a:lstStyle>
            <a:lvl1pPr>
              <a:defRPr baseline="0">
                <a:solidFill>
                  <a:schemeClr val="tx1"/>
                </a:solidFill>
              </a:defRPr>
            </a:lvl1pPr>
          </a:lstStyle>
          <a:p>
            <a:pPr lvl="0"/>
            <a:r>
              <a:rPr lang="en-GB" dirty="0"/>
              <a:t>[insert document title]</a:t>
            </a:r>
          </a:p>
        </p:txBody>
      </p:sp>
      <p:sp>
        <p:nvSpPr>
          <p:cNvPr id="7" name="Footer Placeholder 6"/>
          <p:cNvSpPr>
            <a:spLocks noGrp="1"/>
          </p:cNvSpPr>
          <p:nvPr>
            <p:ph type="ftr" sz="quarter" idx="14"/>
          </p:nvPr>
        </p:nvSpPr>
        <p:spPr/>
        <p:txBody>
          <a:bodyPr/>
          <a:lstStyle/>
          <a:p>
            <a:r>
              <a:rPr lang="en-GB"/>
              <a:t>PROTECT Commercial</a:t>
            </a:r>
            <a:endParaRPr lang="en-GB" dirty="0"/>
          </a:p>
        </p:txBody>
      </p:sp>
    </p:spTree>
    <p:extLst>
      <p:ext uri="{BB962C8B-B14F-4D97-AF65-F5344CB8AC3E}">
        <p14:creationId xmlns:p14="http://schemas.microsoft.com/office/powerpoint/2010/main" val="1077907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slide">
    <p:bg>
      <p:bgRef idx="1001">
        <a:schemeClr val="bg1"/>
      </p:bgRef>
    </p:bg>
    <p:spTree>
      <p:nvGrpSpPr>
        <p:cNvPr id="1" name=""/>
        <p:cNvGrpSpPr/>
        <p:nvPr/>
      </p:nvGrpSpPr>
      <p:grpSpPr>
        <a:xfrm>
          <a:off x="0" y="0"/>
          <a:ext cx="0" cy="0"/>
          <a:chOff x="0" y="0"/>
          <a:chExt cx="0" cy="0"/>
        </a:xfrm>
      </p:grpSpPr>
      <p:sp>
        <p:nvSpPr>
          <p:cNvPr id="10" name="Picture Placeholder 9"/>
          <p:cNvSpPr>
            <a:spLocks noGrp="1"/>
          </p:cNvSpPr>
          <p:nvPr>
            <p:ph type="pic" sz="quarter" idx="12"/>
          </p:nvPr>
        </p:nvSpPr>
        <p:spPr>
          <a:xfrm>
            <a:off x="0" y="0"/>
            <a:ext cx="9144000" cy="5986800"/>
          </a:xfrm>
          <a:prstGeom prst="rect">
            <a:avLst/>
          </a:prstGeom>
        </p:spPr>
        <p:txBody>
          <a:bodyPr lIns="90000" bIns="2700000" anchor="b" anchorCtr="1"/>
          <a:lstStyle/>
          <a:p>
            <a:endParaRPr lang="en-GB"/>
          </a:p>
        </p:txBody>
      </p:sp>
      <p:sp>
        <p:nvSpPr>
          <p:cNvPr id="3" name="Text Placeholder 2"/>
          <p:cNvSpPr>
            <a:spLocks noGrp="1"/>
          </p:cNvSpPr>
          <p:nvPr>
            <p:ph type="body" sz="quarter" idx="13" hasCustomPrompt="1"/>
          </p:nvPr>
        </p:nvSpPr>
        <p:spPr>
          <a:xfrm>
            <a:off x="2214000" y="6246000"/>
            <a:ext cx="2894400" cy="360362"/>
          </a:xfrm>
          <a:prstGeom prst="rect">
            <a:avLst/>
          </a:prstGeom>
        </p:spPr>
        <p:txBody>
          <a:bodyPr lIns="0" anchor="ctr" anchorCtr="0"/>
          <a:lstStyle>
            <a:lvl1pPr>
              <a:defRPr>
                <a:solidFill>
                  <a:schemeClr val="tx1"/>
                </a:solidFill>
              </a:defRPr>
            </a:lvl1pPr>
          </a:lstStyle>
          <a:p>
            <a:pPr lvl="0"/>
            <a:r>
              <a:rPr lang="en-US" dirty="0"/>
              <a:t>[insert document title]</a:t>
            </a:r>
            <a:endParaRPr lang="en-GB" dirty="0"/>
          </a:p>
        </p:txBody>
      </p:sp>
      <p:sp>
        <p:nvSpPr>
          <p:cNvPr id="6" name="Footer Placeholder 5"/>
          <p:cNvSpPr>
            <a:spLocks noGrp="1"/>
          </p:cNvSpPr>
          <p:nvPr>
            <p:ph type="ftr" sz="quarter" idx="14"/>
          </p:nvPr>
        </p:nvSpPr>
        <p:spPr/>
        <p:txBody>
          <a:bodyPr/>
          <a:lstStyle/>
          <a:p>
            <a:r>
              <a:rPr lang="en-GB"/>
              <a:t>PROTECT Commercial</a:t>
            </a:r>
            <a:endParaRPr lang="en-GB" dirty="0"/>
          </a:p>
        </p:txBody>
      </p:sp>
    </p:spTree>
    <p:extLst>
      <p:ext uri="{BB962C8B-B14F-4D97-AF65-F5344CB8AC3E}">
        <p14:creationId xmlns:p14="http://schemas.microsoft.com/office/powerpoint/2010/main" val="1523093838"/>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1"/>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450000" y="360000"/>
            <a:ext cx="8229600" cy="404704"/>
          </a:xfrm>
          <a:prstGeom prst="rect">
            <a:avLst/>
          </a:prstGeom>
        </p:spPr>
        <p:txBody>
          <a:bodyPr lIns="0" tIns="0" rIns="0" bIns="0"/>
          <a:lstStyle>
            <a:lvl1pPr>
              <a:defRPr sz="2300" cap="all" baseline="0">
                <a:solidFill>
                  <a:schemeClr val="accent2"/>
                </a:solidFill>
                <a:latin typeface="+mj-lt"/>
              </a:defRPr>
            </a:lvl1pPr>
          </a:lstStyle>
          <a:p>
            <a:r>
              <a:rPr lang="en-US" dirty="0"/>
              <a:t>[SLIDE TITLE]</a:t>
            </a:r>
            <a:endParaRPr lang="en-GB" dirty="0"/>
          </a:p>
        </p:txBody>
      </p:sp>
      <p:sp>
        <p:nvSpPr>
          <p:cNvPr id="8" name="Text Placeholder 9"/>
          <p:cNvSpPr>
            <a:spLocks noGrp="1"/>
          </p:cNvSpPr>
          <p:nvPr>
            <p:ph type="body" sz="quarter" idx="12"/>
          </p:nvPr>
        </p:nvSpPr>
        <p:spPr>
          <a:xfrm>
            <a:off x="450000" y="1296000"/>
            <a:ext cx="8229600" cy="4437256"/>
          </a:xfrm>
          <a:prstGeom prst="rect">
            <a:avLst/>
          </a:prstGeom>
        </p:spPr>
        <p:txBody>
          <a:bodyPr lIns="0" tIns="0" anchor="t" anchorCtr="0">
            <a:normAutofit/>
          </a:bodyPr>
          <a:lstStyle>
            <a:lvl1pPr>
              <a:defRPr sz="1800">
                <a:solidFill>
                  <a:schemeClr val="tx1"/>
                </a:solidFill>
                <a:latin typeface="Source Sans Pro" pitchFamily="34" charset="0"/>
              </a:defRPr>
            </a:lvl1pPr>
            <a:lvl2pPr marL="914400" indent="-457200">
              <a:buFont typeface="Arial" panose="020B0604020202020204" pitchFamily="34" charset="0"/>
              <a:buChar char="•"/>
              <a:defRPr sz="1500"/>
            </a:lvl2pPr>
            <a:lvl4pPr marL="1371600" indent="0">
              <a:buNone/>
              <a:defRPr/>
            </a:lvl4pPr>
          </a:lstStyle>
          <a:p>
            <a:pPr lvl="0"/>
            <a:r>
              <a:rPr lang="en-US" dirty="0"/>
              <a:t>Click to edit Master text styles</a:t>
            </a:r>
          </a:p>
          <a:p>
            <a:pPr lvl="1"/>
            <a:r>
              <a:rPr lang="en-US" dirty="0"/>
              <a:t>Third level</a:t>
            </a:r>
          </a:p>
          <a:p>
            <a:pPr lvl="0"/>
            <a:endParaRPr lang="en-GB" dirty="0"/>
          </a:p>
        </p:txBody>
      </p:sp>
      <p:sp>
        <p:nvSpPr>
          <p:cNvPr id="3" name="Text Placeholder 2"/>
          <p:cNvSpPr>
            <a:spLocks noGrp="1"/>
          </p:cNvSpPr>
          <p:nvPr>
            <p:ph type="body" sz="quarter" idx="13" hasCustomPrompt="1"/>
          </p:nvPr>
        </p:nvSpPr>
        <p:spPr>
          <a:xfrm>
            <a:off x="2214000" y="6246000"/>
            <a:ext cx="2894400" cy="360362"/>
          </a:xfrm>
          <a:prstGeom prst="rect">
            <a:avLst/>
          </a:prstGeom>
        </p:spPr>
        <p:txBody>
          <a:bodyPr lIns="0" anchor="ctr" anchorCtr="0"/>
          <a:lstStyle>
            <a:lvl1pPr>
              <a:defRPr>
                <a:solidFill>
                  <a:schemeClr val="tx1"/>
                </a:solidFill>
              </a:defRPr>
            </a:lvl1pPr>
          </a:lstStyle>
          <a:p>
            <a:pPr lvl="0"/>
            <a:r>
              <a:rPr lang="en-US" dirty="0"/>
              <a:t>[insert document title]</a:t>
            </a:r>
            <a:endParaRPr lang="en-GB" dirty="0"/>
          </a:p>
        </p:txBody>
      </p:sp>
      <p:sp>
        <p:nvSpPr>
          <p:cNvPr id="6" name="Footer Placeholder 5"/>
          <p:cNvSpPr>
            <a:spLocks noGrp="1"/>
          </p:cNvSpPr>
          <p:nvPr>
            <p:ph type="ftr" sz="quarter" idx="14"/>
          </p:nvPr>
        </p:nvSpPr>
        <p:spPr/>
        <p:txBody>
          <a:bodyPr/>
          <a:lstStyle/>
          <a:p>
            <a:r>
              <a:rPr lang="en-GB"/>
              <a:t>PROTECT Commercial</a:t>
            </a:r>
            <a:endParaRPr lang="en-GB" dirty="0"/>
          </a:p>
        </p:txBody>
      </p:sp>
    </p:spTree>
    <p:extLst>
      <p:ext uri="{BB962C8B-B14F-4D97-AF65-F5344CB8AC3E}">
        <p14:creationId xmlns:p14="http://schemas.microsoft.com/office/powerpoint/2010/main" val="735159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 colour">
    <p:bg>
      <p:bgPr>
        <a:solidFill>
          <a:schemeClr val="bg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itle 1"/>
          <p:cNvSpPr>
            <a:spLocks noGrp="1"/>
          </p:cNvSpPr>
          <p:nvPr>
            <p:ph type="title" hasCustomPrompt="1"/>
          </p:nvPr>
        </p:nvSpPr>
        <p:spPr>
          <a:xfrm>
            <a:off x="450000" y="360000"/>
            <a:ext cx="8229600" cy="404704"/>
          </a:xfrm>
          <a:prstGeom prst="rect">
            <a:avLst/>
          </a:prstGeom>
        </p:spPr>
        <p:txBody>
          <a:bodyPr lIns="0" tIns="0" rIns="0" bIns="0"/>
          <a:lstStyle>
            <a:lvl1pPr>
              <a:defRPr sz="2300" cap="all" baseline="0">
                <a:solidFill>
                  <a:schemeClr val="bg1"/>
                </a:solidFill>
                <a:latin typeface="+mj-lt"/>
              </a:defRPr>
            </a:lvl1pPr>
          </a:lstStyle>
          <a:p>
            <a:r>
              <a:rPr lang="en-US" dirty="0"/>
              <a:t>[SLIDE TITLE]</a:t>
            </a:r>
            <a:endParaRPr lang="en-GB" dirty="0"/>
          </a:p>
        </p:txBody>
      </p:sp>
      <p:sp>
        <p:nvSpPr>
          <p:cNvPr id="8" name="Text Placeholder 9"/>
          <p:cNvSpPr>
            <a:spLocks noGrp="1"/>
          </p:cNvSpPr>
          <p:nvPr>
            <p:ph type="body" sz="quarter" idx="12"/>
          </p:nvPr>
        </p:nvSpPr>
        <p:spPr>
          <a:xfrm>
            <a:off x="450000" y="1296000"/>
            <a:ext cx="8229600" cy="4437256"/>
          </a:xfrm>
          <a:prstGeom prst="rect">
            <a:avLst/>
          </a:prstGeom>
        </p:spPr>
        <p:txBody>
          <a:bodyPr lIns="0" tIns="0" anchor="t" anchorCtr="0">
            <a:normAutofit/>
          </a:bodyPr>
          <a:lstStyle>
            <a:lvl1pPr>
              <a:defRPr sz="1800">
                <a:solidFill>
                  <a:schemeClr val="bg1"/>
                </a:solidFill>
                <a:latin typeface="Source Sans Pro" pitchFamily="34" charset="0"/>
              </a:defRPr>
            </a:lvl1pPr>
            <a:lvl2pPr marL="914400" indent="-457200">
              <a:buFont typeface="Arial" panose="020B0604020202020204" pitchFamily="34" charset="0"/>
              <a:buChar char="•"/>
              <a:defRPr sz="1500">
                <a:solidFill>
                  <a:schemeClr val="bg1"/>
                </a:solidFill>
              </a:defRPr>
            </a:lvl2pPr>
            <a:lvl4pPr marL="1371600" indent="0">
              <a:buNone/>
              <a:defRPr/>
            </a:lvl4pPr>
          </a:lstStyle>
          <a:p>
            <a:pPr lvl="0"/>
            <a:r>
              <a:rPr lang="en-US" dirty="0"/>
              <a:t>Click to edit Master text styles</a:t>
            </a:r>
          </a:p>
          <a:p>
            <a:pPr lvl="1"/>
            <a:r>
              <a:rPr lang="en-US" dirty="0"/>
              <a:t>Third level</a:t>
            </a:r>
          </a:p>
        </p:txBody>
      </p:sp>
      <p:sp>
        <p:nvSpPr>
          <p:cNvPr id="3" name="Text Placeholder 2"/>
          <p:cNvSpPr>
            <a:spLocks noGrp="1"/>
          </p:cNvSpPr>
          <p:nvPr>
            <p:ph type="body" sz="quarter" idx="13" hasCustomPrompt="1"/>
          </p:nvPr>
        </p:nvSpPr>
        <p:spPr>
          <a:xfrm>
            <a:off x="2214000" y="6246000"/>
            <a:ext cx="2894400" cy="360362"/>
          </a:xfrm>
          <a:prstGeom prst="rect">
            <a:avLst/>
          </a:prstGeom>
        </p:spPr>
        <p:txBody>
          <a:bodyPr lIns="0" anchor="ctr" anchorCtr="0"/>
          <a:lstStyle>
            <a:lvl1pPr>
              <a:defRPr>
                <a:solidFill>
                  <a:schemeClr val="tx1"/>
                </a:solidFill>
              </a:defRPr>
            </a:lvl1pPr>
          </a:lstStyle>
          <a:p>
            <a:pPr lvl="0"/>
            <a:r>
              <a:rPr lang="en-US" dirty="0"/>
              <a:t>[insert document title]</a:t>
            </a:r>
            <a:endParaRPr lang="en-GB" dirty="0"/>
          </a:p>
        </p:txBody>
      </p:sp>
      <p:sp>
        <p:nvSpPr>
          <p:cNvPr id="6" name="Footer Placeholder 5"/>
          <p:cNvSpPr>
            <a:spLocks noGrp="1"/>
          </p:cNvSpPr>
          <p:nvPr>
            <p:ph type="ftr" sz="quarter" idx="14"/>
          </p:nvPr>
        </p:nvSpPr>
        <p:spPr/>
        <p:txBody>
          <a:bodyPr/>
          <a:lstStyle/>
          <a:p>
            <a:r>
              <a:rPr lang="en-GB"/>
              <a:t>PROTECT Commercial</a:t>
            </a:r>
            <a:endParaRPr lang="en-GB" dirty="0"/>
          </a:p>
        </p:txBody>
      </p:sp>
    </p:spTree>
    <p:extLst>
      <p:ext uri="{BB962C8B-B14F-4D97-AF65-F5344CB8AC3E}">
        <p14:creationId xmlns:p14="http://schemas.microsoft.com/office/powerpoint/2010/main" val="16511655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0000" y="360000"/>
            <a:ext cx="8229600" cy="404704"/>
          </a:xfrm>
          <a:prstGeom prst="rect">
            <a:avLst/>
          </a:prstGeom>
        </p:spPr>
        <p:txBody>
          <a:bodyPr lIns="0" tIns="0" rIns="0" bIns="0"/>
          <a:lstStyle>
            <a:lvl1pPr>
              <a:defRPr sz="2300" cap="all" baseline="0">
                <a:solidFill>
                  <a:schemeClr val="accent2"/>
                </a:solidFill>
                <a:latin typeface="+mj-lt"/>
              </a:defRPr>
            </a:lvl1pPr>
          </a:lstStyle>
          <a:p>
            <a:r>
              <a:rPr lang="en-US" dirty="0"/>
              <a:t>[SLIDE TITLE]</a:t>
            </a:r>
            <a:endParaRPr lang="en-GB" dirty="0"/>
          </a:p>
        </p:txBody>
      </p:sp>
      <p:sp>
        <p:nvSpPr>
          <p:cNvPr id="3" name="Text Placeholder 2"/>
          <p:cNvSpPr>
            <a:spLocks noGrp="1"/>
          </p:cNvSpPr>
          <p:nvPr>
            <p:ph type="body" sz="quarter" idx="10" hasCustomPrompt="1"/>
          </p:nvPr>
        </p:nvSpPr>
        <p:spPr>
          <a:xfrm>
            <a:off x="2214000" y="6246000"/>
            <a:ext cx="2894400" cy="360000"/>
          </a:xfrm>
          <a:prstGeom prst="rect">
            <a:avLst/>
          </a:prstGeom>
        </p:spPr>
        <p:txBody>
          <a:bodyPr lIns="0" anchor="ctr" anchorCtr="0"/>
          <a:lstStyle>
            <a:lvl1pPr>
              <a:defRPr baseline="0">
                <a:solidFill>
                  <a:schemeClr val="tx1"/>
                </a:solidFill>
              </a:defRPr>
            </a:lvl1pPr>
          </a:lstStyle>
          <a:p>
            <a:pPr lvl="0"/>
            <a:r>
              <a:rPr lang="en-US" dirty="0"/>
              <a:t>[insert document title]</a:t>
            </a:r>
            <a:endParaRPr lang="en-GB" dirty="0"/>
          </a:p>
        </p:txBody>
      </p:sp>
      <p:sp>
        <p:nvSpPr>
          <p:cNvPr id="6" name="Footer Placeholder 5"/>
          <p:cNvSpPr>
            <a:spLocks noGrp="1"/>
          </p:cNvSpPr>
          <p:nvPr>
            <p:ph type="ftr" sz="quarter" idx="11"/>
          </p:nvPr>
        </p:nvSpPr>
        <p:spPr/>
        <p:txBody>
          <a:bodyPr/>
          <a:lstStyle/>
          <a:p>
            <a:r>
              <a:rPr lang="en-GB"/>
              <a:t>PROTECT Commercial</a:t>
            </a:r>
            <a:endParaRPr lang="en-GB" dirty="0"/>
          </a:p>
        </p:txBody>
      </p:sp>
    </p:spTree>
    <p:extLst>
      <p:ext uri="{BB962C8B-B14F-4D97-AF65-F5344CB8AC3E}">
        <p14:creationId xmlns:p14="http://schemas.microsoft.com/office/powerpoint/2010/main" val="32672651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GB"/>
              <a:t>PROTECT Commercial</a:t>
            </a:r>
            <a:endParaRPr lang="en-GB" dirty="0"/>
          </a:p>
        </p:txBody>
      </p:sp>
      <p:sp>
        <p:nvSpPr>
          <p:cNvPr id="4" name="Text Placeholder 2"/>
          <p:cNvSpPr>
            <a:spLocks noGrp="1"/>
          </p:cNvSpPr>
          <p:nvPr>
            <p:ph type="body" sz="quarter" idx="11" hasCustomPrompt="1"/>
          </p:nvPr>
        </p:nvSpPr>
        <p:spPr>
          <a:xfrm>
            <a:off x="2214000" y="6246000"/>
            <a:ext cx="2894400" cy="360000"/>
          </a:xfrm>
          <a:prstGeom prst="rect">
            <a:avLst/>
          </a:prstGeom>
        </p:spPr>
        <p:txBody>
          <a:bodyPr lIns="0" anchor="ctr" anchorCtr="0"/>
          <a:lstStyle>
            <a:lvl1pPr>
              <a:defRPr baseline="0">
                <a:solidFill>
                  <a:schemeClr val="tx1"/>
                </a:solidFill>
              </a:defRPr>
            </a:lvl1pPr>
          </a:lstStyle>
          <a:p>
            <a:pPr lvl="0"/>
            <a:r>
              <a:rPr lang="en-US" dirty="0"/>
              <a:t>[insert document title]</a:t>
            </a:r>
            <a:endParaRPr lang="en-GB" dirty="0"/>
          </a:p>
        </p:txBody>
      </p:sp>
    </p:spTree>
    <p:extLst>
      <p:ext uri="{BB962C8B-B14F-4D97-AF65-F5344CB8AC3E}">
        <p14:creationId xmlns:p14="http://schemas.microsoft.com/office/powerpoint/2010/main" val="3138944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act details">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 Placeholder 9"/>
          <p:cNvSpPr>
            <a:spLocks noGrp="1"/>
          </p:cNvSpPr>
          <p:nvPr>
            <p:ph type="body" sz="quarter" idx="11" hasCustomPrompt="1"/>
          </p:nvPr>
        </p:nvSpPr>
        <p:spPr>
          <a:xfrm>
            <a:off x="450000" y="4003200"/>
            <a:ext cx="8229600" cy="252000"/>
          </a:xfrm>
          <a:prstGeom prst="rect">
            <a:avLst/>
          </a:prstGeom>
        </p:spPr>
        <p:txBody>
          <a:bodyPr lIns="0" tIns="0" bIns="0"/>
          <a:lstStyle>
            <a:lvl1pPr marL="0" indent="0">
              <a:buNone/>
              <a:defRPr sz="1500">
                <a:solidFill>
                  <a:schemeClr val="bg1"/>
                </a:solidFill>
                <a:latin typeface="+mj-lt"/>
              </a:defRPr>
            </a:lvl1pPr>
          </a:lstStyle>
          <a:p>
            <a:pPr lvl="0"/>
            <a:r>
              <a:rPr lang="en-GB" dirty="0"/>
              <a:t>[Contact name]</a:t>
            </a:r>
          </a:p>
        </p:txBody>
      </p:sp>
      <p:sp>
        <p:nvSpPr>
          <p:cNvPr id="6" name="Text Placeholder 11"/>
          <p:cNvSpPr>
            <a:spLocks noGrp="1"/>
          </p:cNvSpPr>
          <p:nvPr>
            <p:ph type="body" sz="quarter" idx="12" hasCustomPrompt="1"/>
          </p:nvPr>
        </p:nvSpPr>
        <p:spPr>
          <a:xfrm>
            <a:off x="450000" y="4255200"/>
            <a:ext cx="8229600" cy="252000"/>
          </a:xfrm>
          <a:prstGeom prst="rect">
            <a:avLst/>
          </a:prstGeom>
        </p:spPr>
        <p:txBody>
          <a:bodyPr lIns="0" tIns="0" bIns="0"/>
          <a:lstStyle>
            <a:lvl1pPr marL="0" indent="0">
              <a:buNone/>
              <a:defRPr sz="1500">
                <a:solidFill>
                  <a:schemeClr val="bg1"/>
                </a:solidFill>
                <a:latin typeface="+mj-lt"/>
              </a:defRPr>
            </a:lvl1pPr>
          </a:lstStyle>
          <a:p>
            <a:pPr lvl="0"/>
            <a:r>
              <a:rPr lang="en-GB" dirty="0"/>
              <a:t>[E-mail]</a:t>
            </a:r>
          </a:p>
        </p:txBody>
      </p:sp>
      <p:sp>
        <p:nvSpPr>
          <p:cNvPr id="8" name="Footer Placeholder 7"/>
          <p:cNvSpPr>
            <a:spLocks noGrp="1"/>
          </p:cNvSpPr>
          <p:nvPr>
            <p:ph type="ftr" sz="quarter" idx="13"/>
          </p:nvPr>
        </p:nvSpPr>
        <p:spPr/>
        <p:txBody>
          <a:bodyPr/>
          <a:lstStyle>
            <a:lvl1pPr>
              <a:defRPr>
                <a:solidFill>
                  <a:schemeClr val="tx1"/>
                </a:solidFill>
              </a:defRPr>
            </a:lvl1pPr>
          </a:lstStyle>
          <a:p>
            <a:r>
              <a:rPr lang="en-GB"/>
              <a:t>PROTECT Commercial</a:t>
            </a:r>
            <a:endParaRPr lang="en-GB" dirty="0"/>
          </a:p>
        </p:txBody>
      </p:sp>
      <p:sp>
        <p:nvSpPr>
          <p:cNvPr id="11" name="Text Placeholder 10"/>
          <p:cNvSpPr>
            <a:spLocks noGrp="1"/>
          </p:cNvSpPr>
          <p:nvPr>
            <p:ph type="body" sz="quarter" idx="14" hasCustomPrompt="1"/>
          </p:nvPr>
        </p:nvSpPr>
        <p:spPr>
          <a:xfrm>
            <a:off x="450000" y="4510800"/>
            <a:ext cx="8229600" cy="252000"/>
          </a:xfrm>
          <a:prstGeom prst="rect">
            <a:avLst/>
          </a:prstGeom>
        </p:spPr>
        <p:txBody>
          <a:bodyPr lIns="0" tIns="0" bIns="0"/>
          <a:lstStyle>
            <a:lvl1pPr>
              <a:defRPr sz="1500">
                <a:solidFill>
                  <a:schemeClr val="bg1"/>
                </a:solidFill>
                <a:latin typeface="+mj-lt"/>
              </a:defRPr>
            </a:lvl1pPr>
          </a:lstStyle>
          <a:p>
            <a:pPr lvl="0"/>
            <a:r>
              <a:rPr lang="en-GB" dirty="0"/>
              <a:t>[Contact phone number]</a:t>
            </a:r>
          </a:p>
        </p:txBody>
      </p:sp>
    </p:spTree>
    <p:extLst>
      <p:ext uri="{BB962C8B-B14F-4D97-AF65-F5344CB8AC3E}">
        <p14:creationId xmlns:p14="http://schemas.microsoft.com/office/powerpoint/2010/main" val="41772718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Footer Placeholder 3"/>
          <p:cNvSpPr>
            <a:spLocks noGrp="1"/>
          </p:cNvSpPr>
          <p:nvPr>
            <p:ph type="ftr" sz="quarter" idx="3"/>
          </p:nvPr>
        </p:nvSpPr>
        <p:spPr>
          <a:xfrm>
            <a:off x="6638400" y="6246000"/>
            <a:ext cx="2073600" cy="360000"/>
          </a:xfrm>
          <a:prstGeom prst="rect">
            <a:avLst/>
          </a:prstGeom>
        </p:spPr>
        <p:txBody>
          <a:bodyPr vert="horz" lIns="91440" tIns="45720" rIns="0" bIns="45720" rtlCol="0" anchor="ctr"/>
          <a:lstStyle>
            <a:lvl1pPr algn="r">
              <a:defRPr sz="800">
                <a:solidFill>
                  <a:schemeClr val="tx1"/>
                </a:solidFill>
                <a:latin typeface="+mn-lt"/>
              </a:defRPr>
            </a:lvl1pPr>
          </a:lstStyle>
          <a:p>
            <a:r>
              <a:rPr lang="en-GB"/>
              <a:t>PROTECT Commercial</a:t>
            </a:r>
            <a:endParaRPr lang="en-GB" dirty="0"/>
          </a:p>
        </p:txBody>
      </p:sp>
    </p:spTree>
    <p:extLst>
      <p:ext uri="{BB962C8B-B14F-4D97-AF65-F5344CB8AC3E}">
        <p14:creationId xmlns:p14="http://schemas.microsoft.com/office/powerpoint/2010/main" val="1489670388"/>
      </p:ext>
    </p:extLst>
  </p:cSld>
  <p:clrMap bg1="lt1" tx1="dk1" bg2="lt2" tx2="dk2" accent1="accent1" accent2="accent2" accent3="accent3" accent4="accent4" accent5="accent5" accent6="accent6" hlink="hlink" folHlink="folHlink"/>
  <p:sldLayoutIdLst>
    <p:sldLayoutId id="2147483696" r:id="rId1"/>
    <p:sldLayoutId id="2147483656" r:id="rId2"/>
    <p:sldLayoutId id="2147483652" r:id="rId3"/>
    <p:sldLayoutId id="2147483651" r:id="rId4"/>
    <p:sldLayoutId id="2147483655" r:id="rId5"/>
    <p:sldLayoutId id="2147483700" r:id="rId6"/>
    <p:sldLayoutId id="2147483657" r:id="rId7"/>
    <p:sldLayoutId id="2147483695" r:id="rId8"/>
    <p:sldLayoutId id="2147483676" r:id="rId9"/>
  </p:sldLayoutIdLst>
  <p:hf sldNum="0" hdr="0" ftr="0" dt="0"/>
  <p:txStyles>
    <p:titleStyle>
      <a:lvl1pPr algn="l" defTabSz="914400" rtl="0" eaLnBrk="1" latinLnBrk="0" hangingPunct="1">
        <a:spcBef>
          <a:spcPct val="0"/>
        </a:spcBef>
        <a:buNone/>
        <a:defRPr sz="4100" b="0" kern="1200">
          <a:solidFill>
            <a:srgbClr val="3F3C3C"/>
          </a:solidFill>
          <a:latin typeface="Source Sans Pro Semibold" pitchFamily="34" charset="0"/>
          <a:ea typeface="+mj-ea"/>
          <a:cs typeface="+mj-cs"/>
        </a:defRPr>
      </a:lvl1pPr>
    </p:titleStyle>
    <p:bodyStyle>
      <a:lvl1pPr marL="0" indent="0" algn="l" defTabSz="914400" rtl="0" eaLnBrk="1" latinLnBrk="0" hangingPunct="1">
        <a:spcBef>
          <a:spcPts val="300"/>
        </a:spcBef>
        <a:buFontTx/>
        <a:buNone/>
        <a:defRPr sz="800" kern="1200">
          <a:solidFill>
            <a:srgbClr val="3F3C3C"/>
          </a:solidFill>
          <a:latin typeface="Source Sans Pro"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8" Type="http://schemas.openxmlformats.org/officeDocument/2006/relationships/image" Target="../media/image11.jpeg"/><Relationship Id="rId13" Type="http://schemas.openxmlformats.org/officeDocument/2006/relationships/image" Target="../media/image16.png"/><Relationship Id="rId18" Type="http://schemas.openxmlformats.org/officeDocument/2006/relationships/image" Target="../media/image21.pn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image" Target="../media/image15.png"/><Relationship Id="rId17" Type="http://schemas.openxmlformats.org/officeDocument/2006/relationships/image" Target="../media/image20.jpeg"/><Relationship Id="rId2" Type="http://schemas.openxmlformats.org/officeDocument/2006/relationships/notesSlide" Target="../notesSlides/notesSlide13.xml"/><Relationship Id="rId16" Type="http://schemas.openxmlformats.org/officeDocument/2006/relationships/image" Target="../media/image19.jpg"/><Relationship Id="rId1" Type="http://schemas.openxmlformats.org/officeDocument/2006/relationships/slideLayout" Target="../slideLayouts/slideLayout5.xml"/><Relationship Id="rId6" Type="http://schemas.openxmlformats.org/officeDocument/2006/relationships/diagramColors" Target="../diagrams/colors2.xml"/><Relationship Id="rId11" Type="http://schemas.openxmlformats.org/officeDocument/2006/relationships/image" Target="../media/image14.jpg"/><Relationship Id="rId5" Type="http://schemas.openxmlformats.org/officeDocument/2006/relationships/diagramQuickStyle" Target="../diagrams/quickStyle2.xml"/><Relationship Id="rId15" Type="http://schemas.openxmlformats.org/officeDocument/2006/relationships/image" Target="../media/image18.png"/><Relationship Id="rId10" Type="http://schemas.openxmlformats.org/officeDocument/2006/relationships/image" Target="../media/image13.jpg"/><Relationship Id="rId19" Type="http://schemas.openxmlformats.org/officeDocument/2006/relationships/image" Target="../media/image22.jpeg"/><Relationship Id="rId4" Type="http://schemas.openxmlformats.org/officeDocument/2006/relationships/diagramLayout" Target="../diagrams/layout2.xml"/><Relationship Id="rId9" Type="http://schemas.openxmlformats.org/officeDocument/2006/relationships/image" Target="../media/image12.jpeg"/><Relationship Id="rId1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blog.matthewskelton.net/2013/10/22/what-team-structure-is-right-for-devops-to-flourish/" TargetMode="External"/><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hyperlink" Target="mailto:simon.parkes@os.uk" TargetMode="Externa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blog.matthewskelton.net/2013/10/22/what-team-structure-is-right-for-devops-to-flourish/"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2214000" y="6246000"/>
            <a:ext cx="6462456" cy="360362"/>
          </a:xfrm>
        </p:spPr>
        <p:txBody>
          <a:bodyPr/>
          <a:lstStyle/>
          <a:p>
            <a:r>
              <a:rPr lang="en-GB" dirty="0"/>
              <a:t>DevOps at Ordnance Survey</a:t>
            </a:r>
          </a:p>
        </p:txBody>
      </p:sp>
      <p:sp>
        <p:nvSpPr>
          <p:cNvPr id="4" name="Title 3"/>
          <p:cNvSpPr>
            <a:spLocks noGrp="1"/>
          </p:cNvSpPr>
          <p:nvPr>
            <p:ph type="title"/>
          </p:nvPr>
        </p:nvSpPr>
        <p:spPr/>
        <p:txBody>
          <a:bodyPr/>
          <a:lstStyle/>
          <a:p>
            <a:r>
              <a:rPr lang="en-GB" sz="2000" dirty="0" err="1"/>
              <a:t>Devops</a:t>
            </a:r>
            <a:r>
              <a:rPr lang="en-GB" sz="2000" dirty="0"/>
              <a:t> At ORDNANCE SURVEY:</a:t>
            </a:r>
            <a:br>
              <a:rPr lang="en-GB" sz="2000" dirty="0"/>
            </a:br>
            <a:r>
              <a:rPr lang="en-GB" sz="2000" dirty="0"/>
              <a:t>Turning the dinosaur into a unicorn</a:t>
            </a:r>
          </a:p>
        </p:txBody>
      </p:sp>
      <p:sp>
        <p:nvSpPr>
          <p:cNvPr id="5" name="Text Placeholder 4"/>
          <p:cNvSpPr>
            <a:spLocks noGrp="1"/>
          </p:cNvSpPr>
          <p:nvPr>
            <p:ph type="body" sz="quarter" idx="14"/>
          </p:nvPr>
        </p:nvSpPr>
        <p:spPr>
          <a:xfrm>
            <a:off x="2539343" y="3429000"/>
            <a:ext cx="4176464" cy="862344"/>
          </a:xfrm>
        </p:spPr>
        <p:txBody>
          <a:bodyPr/>
          <a:lstStyle/>
          <a:p>
            <a:pPr algn="l"/>
            <a:r>
              <a:rPr lang="en-GB" dirty="0"/>
              <a:t>Simon Parkes – Enterprise Infrastructure Architect</a:t>
            </a:r>
          </a:p>
          <a:p>
            <a:endParaRPr lang="en-GB" dirty="0"/>
          </a:p>
          <a:p>
            <a:endParaRPr lang="en-GB" dirty="0"/>
          </a:p>
          <a:p>
            <a:r>
              <a:rPr lang="en-GB" dirty="0"/>
              <a:t>30</a:t>
            </a:r>
            <a:r>
              <a:rPr lang="en-GB" baseline="30000" dirty="0"/>
              <a:t>th</a:t>
            </a:r>
            <a:r>
              <a:rPr lang="en-GB" dirty="0"/>
              <a:t> June 2016</a:t>
            </a:r>
          </a:p>
          <a:p>
            <a:endParaRPr lang="en-GB" dirty="0"/>
          </a:p>
        </p:txBody>
      </p:sp>
    </p:spTree>
    <p:extLst>
      <p:ext uri="{BB962C8B-B14F-4D97-AF65-F5344CB8AC3E}">
        <p14:creationId xmlns:p14="http://schemas.microsoft.com/office/powerpoint/2010/main" val="585895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395536" y="2492896"/>
            <a:ext cx="8229600" cy="720080"/>
          </a:xfrm>
        </p:spPr>
        <p:txBody>
          <a:bodyPr>
            <a:noAutofit/>
          </a:bodyPr>
          <a:lstStyle/>
          <a:p>
            <a:pPr algn="ctr"/>
            <a:r>
              <a:rPr lang="en-GB" sz="4000" dirty="0">
                <a:latin typeface="Cooper Std Black" panose="0208090304030B020404" pitchFamily="18" charset="0"/>
              </a:rPr>
              <a:t>Where to start?</a:t>
            </a:r>
          </a:p>
          <a:p>
            <a:pPr algn="ctr"/>
            <a:endParaRPr lang="en-GB" sz="4000" dirty="0">
              <a:latin typeface="Cooper Std Black" panose="0208090304030B020404" pitchFamily="18" charset="0"/>
            </a:endParaRPr>
          </a:p>
        </p:txBody>
      </p:sp>
      <p:sp>
        <p:nvSpPr>
          <p:cNvPr id="5" name="Text Placeholder 3"/>
          <p:cNvSpPr>
            <a:spLocks noGrp="1"/>
          </p:cNvSpPr>
          <p:nvPr>
            <p:ph type="body" sz="quarter" idx="13"/>
          </p:nvPr>
        </p:nvSpPr>
        <p:spPr>
          <a:xfrm>
            <a:off x="2214000" y="6246000"/>
            <a:ext cx="2894400" cy="360362"/>
          </a:xfrm>
        </p:spPr>
        <p:txBody>
          <a:bodyPr/>
          <a:lstStyle/>
          <a:p>
            <a:r>
              <a:rPr lang="en-GB" dirty="0"/>
              <a:t>DevOps at Ordnance Survey</a:t>
            </a:r>
          </a:p>
        </p:txBody>
      </p:sp>
    </p:spTree>
    <p:extLst>
      <p:ext uri="{BB962C8B-B14F-4D97-AF65-F5344CB8AC3E}">
        <p14:creationId xmlns:p14="http://schemas.microsoft.com/office/powerpoint/2010/main" val="3482701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Value stream analysis of feature delivery</a:t>
            </a:r>
          </a:p>
        </p:txBody>
      </p:sp>
      <p:sp>
        <p:nvSpPr>
          <p:cNvPr id="4" name="Text Placeholder 3"/>
          <p:cNvSpPr>
            <a:spLocks noGrp="1"/>
          </p:cNvSpPr>
          <p:nvPr>
            <p:ph type="body" sz="quarter" idx="13"/>
          </p:nvPr>
        </p:nvSpPr>
        <p:spPr/>
        <p:txBody>
          <a:bodyPr/>
          <a:lstStyle/>
          <a:p>
            <a:r>
              <a:rPr lang="en-GB" dirty="0"/>
              <a:t>DevOps at Ordnance Survey</a:t>
            </a:r>
          </a:p>
        </p:txBody>
      </p:sp>
      <p:cxnSp>
        <p:nvCxnSpPr>
          <p:cNvPr id="7" name="Straight Arrow Connector 6"/>
          <p:cNvCxnSpPr/>
          <p:nvPr/>
        </p:nvCxnSpPr>
        <p:spPr>
          <a:xfrm flipV="1">
            <a:off x="611560" y="908720"/>
            <a:ext cx="0" cy="4968552"/>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827584" y="5589240"/>
            <a:ext cx="7560840" cy="0"/>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635896" y="5745832"/>
            <a:ext cx="1800200" cy="457200"/>
          </a:xfrm>
          <a:prstGeom prst="rect">
            <a:avLst/>
          </a:prstGeom>
        </p:spPr>
        <p:txBody>
          <a:bodyPr vert="horz" wrap="none" lIns="0" tIns="0" rIns="91440" bIns="0" rtlCol="0" anchor="t" anchorCtr="0">
            <a:normAutofit/>
          </a:bodyPr>
          <a:lstStyle/>
          <a:p>
            <a:r>
              <a:rPr lang="en-GB" dirty="0"/>
              <a:t>Elapsed Time</a:t>
            </a:r>
          </a:p>
        </p:txBody>
      </p:sp>
      <p:sp>
        <p:nvSpPr>
          <p:cNvPr id="12" name="TextBox 11"/>
          <p:cNvSpPr txBox="1"/>
          <p:nvPr/>
        </p:nvSpPr>
        <p:spPr>
          <a:xfrm rot="16200000">
            <a:off x="58924" y="2760923"/>
            <a:ext cx="648072" cy="457200"/>
          </a:xfrm>
          <a:prstGeom prst="rect">
            <a:avLst/>
          </a:prstGeom>
        </p:spPr>
        <p:txBody>
          <a:bodyPr vert="horz" wrap="none" lIns="0" tIns="0" rIns="91440" bIns="0" rtlCol="0" anchor="t" anchorCtr="0">
            <a:normAutofit/>
          </a:bodyPr>
          <a:lstStyle/>
          <a:p>
            <a:r>
              <a:rPr lang="en-GB" dirty="0"/>
              <a:t>Value</a:t>
            </a:r>
          </a:p>
        </p:txBody>
      </p:sp>
      <p:sp>
        <p:nvSpPr>
          <p:cNvPr id="27" name="TextBox 26"/>
          <p:cNvSpPr txBox="1"/>
          <p:nvPr/>
        </p:nvSpPr>
        <p:spPr>
          <a:xfrm rot="16200000">
            <a:off x="912168" y="1760240"/>
            <a:ext cx="432048" cy="313184"/>
          </a:xfrm>
          <a:prstGeom prst="rect">
            <a:avLst/>
          </a:prstGeom>
        </p:spPr>
        <p:txBody>
          <a:bodyPr vert="horz" wrap="none" lIns="0" tIns="0" rIns="91440" bIns="0" rtlCol="0" anchor="t" anchorCtr="0">
            <a:normAutofit/>
          </a:bodyPr>
          <a:lstStyle/>
          <a:p>
            <a:r>
              <a:rPr lang="en-GB" dirty="0"/>
              <a:t>Dev</a:t>
            </a:r>
          </a:p>
        </p:txBody>
      </p:sp>
      <p:cxnSp>
        <p:nvCxnSpPr>
          <p:cNvPr id="26" name="Straight Connector 25"/>
          <p:cNvCxnSpPr/>
          <p:nvPr/>
        </p:nvCxnSpPr>
        <p:spPr>
          <a:xfrm>
            <a:off x="1284784" y="1916832"/>
            <a:ext cx="688761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rot="16200000">
            <a:off x="557263" y="3344415"/>
            <a:ext cx="1183831" cy="313184"/>
          </a:xfrm>
          <a:prstGeom prst="rect">
            <a:avLst/>
          </a:prstGeom>
        </p:spPr>
        <p:txBody>
          <a:bodyPr vert="horz" wrap="none" lIns="0" tIns="0" rIns="91440" bIns="0" rtlCol="0" anchor="t" anchorCtr="0">
            <a:normAutofit/>
          </a:bodyPr>
          <a:lstStyle/>
          <a:p>
            <a:r>
              <a:rPr lang="en-GB" dirty="0"/>
              <a:t>Provisioning</a:t>
            </a:r>
          </a:p>
        </p:txBody>
      </p:sp>
      <p:cxnSp>
        <p:nvCxnSpPr>
          <p:cNvPr id="32" name="Straight Connector 31"/>
          <p:cNvCxnSpPr/>
          <p:nvPr/>
        </p:nvCxnSpPr>
        <p:spPr>
          <a:xfrm>
            <a:off x="1284784" y="3501008"/>
            <a:ext cx="688761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rot="16200000">
            <a:off x="912168" y="4928592"/>
            <a:ext cx="432048" cy="313184"/>
          </a:xfrm>
          <a:prstGeom prst="rect">
            <a:avLst/>
          </a:prstGeom>
        </p:spPr>
        <p:txBody>
          <a:bodyPr vert="horz" wrap="none" lIns="0" tIns="0" rIns="91440" bIns="0" rtlCol="0" anchor="t" anchorCtr="0">
            <a:normAutofit/>
          </a:bodyPr>
          <a:lstStyle/>
          <a:p>
            <a:r>
              <a:rPr lang="en-GB" dirty="0"/>
              <a:t>Ops</a:t>
            </a:r>
          </a:p>
        </p:txBody>
      </p:sp>
      <p:cxnSp>
        <p:nvCxnSpPr>
          <p:cNvPr id="34" name="Straight Connector 33"/>
          <p:cNvCxnSpPr/>
          <p:nvPr/>
        </p:nvCxnSpPr>
        <p:spPr>
          <a:xfrm>
            <a:off x="1284784" y="5085184"/>
            <a:ext cx="688761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1403648"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p:cNvSpPr/>
          <p:nvPr/>
        </p:nvSpPr>
        <p:spPr>
          <a:xfrm>
            <a:off x="1532492"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p:cNvSpPr/>
          <p:nvPr/>
        </p:nvSpPr>
        <p:spPr>
          <a:xfrm>
            <a:off x="2010678" y="2989523"/>
            <a:ext cx="874241" cy="4871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p:cNvSpPr/>
          <p:nvPr/>
        </p:nvSpPr>
        <p:spPr>
          <a:xfrm>
            <a:off x="2964397" y="1112582"/>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p:cNvSpPr/>
          <p:nvPr/>
        </p:nvSpPr>
        <p:spPr>
          <a:xfrm>
            <a:off x="3093241" y="1112582"/>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p:cNvSpPr/>
          <p:nvPr/>
        </p:nvSpPr>
        <p:spPr>
          <a:xfrm>
            <a:off x="3252429" y="1112582"/>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p:cNvSpPr/>
          <p:nvPr/>
        </p:nvSpPr>
        <p:spPr>
          <a:xfrm>
            <a:off x="3381273" y="1112582"/>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p:cNvSpPr/>
          <p:nvPr/>
        </p:nvSpPr>
        <p:spPr>
          <a:xfrm>
            <a:off x="3749014" y="2989523"/>
            <a:ext cx="879545" cy="4871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4682873"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4811717"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p:cNvSpPr/>
          <p:nvPr/>
        </p:nvSpPr>
        <p:spPr>
          <a:xfrm>
            <a:off x="4948771"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Rectangle 46"/>
          <p:cNvSpPr/>
          <p:nvPr/>
        </p:nvSpPr>
        <p:spPr>
          <a:xfrm>
            <a:off x="5054028" y="2996953"/>
            <a:ext cx="828592" cy="4871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940152"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68996"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228184"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357028"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p:cNvSpPr/>
          <p:nvPr/>
        </p:nvSpPr>
        <p:spPr>
          <a:xfrm>
            <a:off x="6516216"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p:cNvSpPr/>
          <p:nvPr/>
        </p:nvSpPr>
        <p:spPr>
          <a:xfrm>
            <a:off x="6645060"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p:cNvSpPr/>
          <p:nvPr/>
        </p:nvSpPr>
        <p:spPr>
          <a:xfrm>
            <a:off x="6804248"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p:cNvSpPr/>
          <p:nvPr/>
        </p:nvSpPr>
        <p:spPr>
          <a:xfrm>
            <a:off x="6933092"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p:cNvSpPr/>
          <p:nvPr/>
        </p:nvSpPr>
        <p:spPr>
          <a:xfrm>
            <a:off x="7164288"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p:cNvSpPr/>
          <p:nvPr/>
        </p:nvSpPr>
        <p:spPr>
          <a:xfrm>
            <a:off x="7293132"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p:cNvSpPr/>
          <p:nvPr/>
        </p:nvSpPr>
        <p:spPr>
          <a:xfrm>
            <a:off x="7452320"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p:cNvSpPr/>
          <p:nvPr/>
        </p:nvSpPr>
        <p:spPr>
          <a:xfrm>
            <a:off x="7581164"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Connector 36"/>
          <p:cNvCxnSpPr/>
          <p:nvPr/>
        </p:nvCxnSpPr>
        <p:spPr>
          <a:xfrm>
            <a:off x="6978811" y="764704"/>
            <a:ext cx="0" cy="5209728"/>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6902126"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TextBox 61"/>
          <p:cNvSpPr txBox="1"/>
          <p:nvPr/>
        </p:nvSpPr>
        <p:spPr>
          <a:xfrm>
            <a:off x="6304654" y="2508895"/>
            <a:ext cx="1341456" cy="313184"/>
          </a:xfrm>
          <a:prstGeom prst="rect">
            <a:avLst/>
          </a:prstGeom>
          <a:solidFill>
            <a:schemeClr val="bg1"/>
          </a:solidFill>
        </p:spPr>
        <p:txBody>
          <a:bodyPr vert="horz" wrap="none" lIns="0" tIns="0" rIns="91440" bIns="0" rtlCol="0" anchor="t" anchorCtr="0">
            <a:normAutofit/>
          </a:bodyPr>
          <a:lstStyle/>
          <a:p>
            <a:r>
              <a:rPr lang="en-GB" sz="1600" i="1" dirty="0"/>
              <a:t>Implementation</a:t>
            </a:r>
          </a:p>
        </p:txBody>
      </p:sp>
      <p:sp>
        <p:nvSpPr>
          <p:cNvPr id="65" name="Rectangle 64"/>
          <p:cNvSpPr/>
          <p:nvPr/>
        </p:nvSpPr>
        <p:spPr>
          <a:xfrm>
            <a:off x="1662032"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tangle 65"/>
          <p:cNvSpPr/>
          <p:nvPr/>
        </p:nvSpPr>
        <p:spPr>
          <a:xfrm>
            <a:off x="3515464" y="1112582"/>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Rectangle 66"/>
          <p:cNvSpPr/>
          <p:nvPr/>
        </p:nvSpPr>
        <p:spPr>
          <a:xfrm>
            <a:off x="3629209" y="1112582"/>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1683" y="1159174"/>
            <a:ext cx="349481" cy="3912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9" name="TextBox 68"/>
          <p:cNvSpPr txBox="1"/>
          <p:nvPr/>
        </p:nvSpPr>
        <p:spPr>
          <a:xfrm>
            <a:off x="7228733" y="1616224"/>
            <a:ext cx="442691" cy="276617"/>
          </a:xfrm>
          <a:prstGeom prst="rect">
            <a:avLst/>
          </a:prstGeom>
          <a:solidFill>
            <a:schemeClr val="bg1"/>
          </a:solidFill>
        </p:spPr>
        <p:txBody>
          <a:bodyPr vert="horz" wrap="none" lIns="0" tIns="0" rIns="91440" bIns="0" rtlCol="0" anchor="t" anchorCtr="0">
            <a:normAutofit lnSpcReduction="10000"/>
          </a:bodyPr>
          <a:lstStyle/>
          <a:p>
            <a:r>
              <a:rPr lang="en-GB" sz="1000" i="1" dirty="0"/>
              <a:t>Product</a:t>
            </a:r>
          </a:p>
          <a:p>
            <a:r>
              <a:rPr lang="en-GB" sz="1000" i="1" dirty="0"/>
              <a:t>Owner</a:t>
            </a:r>
          </a:p>
        </p:txBody>
      </p:sp>
      <p:sp>
        <p:nvSpPr>
          <p:cNvPr id="60" name="Rectangle 59"/>
          <p:cNvSpPr/>
          <p:nvPr/>
        </p:nvSpPr>
        <p:spPr>
          <a:xfrm>
            <a:off x="5910266" y="1115594"/>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47158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Infrastructure provisioning metrics</a:t>
            </a:r>
          </a:p>
        </p:txBody>
      </p:sp>
      <p:sp>
        <p:nvSpPr>
          <p:cNvPr id="4" name="Text Placeholder 3"/>
          <p:cNvSpPr>
            <a:spLocks noGrp="1"/>
          </p:cNvSpPr>
          <p:nvPr>
            <p:ph type="body" sz="quarter" idx="13"/>
          </p:nvPr>
        </p:nvSpPr>
        <p:spPr/>
        <p:txBody>
          <a:bodyPr/>
          <a:lstStyle/>
          <a:p>
            <a:r>
              <a:rPr lang="en-GB" dirty="0"/>
              <a:t>DevOps at Ordnance Survey</a:t>
            </a:r>
          </a:p>
        </p:txBody>
      </p:sp>
      <p:graphicFrame>
        <p:nvGraphicFramePr>
          <p:cNvPr id="6" name="Table 5"/>
          <p:cNvGraphicFramePr>
            <a:graphicFrameLocks noGrp="1"/>
          </p:cNvGraphicFramePr>
          <p:nvPr>
            <p:extLst>
              <p:ext uri="{D42A27DB-BD31-4B8C-83A1-F6EECF244321}">
                <p14:modId xmlns:p14="http://schemas.microsoft.com/office/powerpoint/2010/main" val="1672229929"/>
              </p:ext>
            </p:extLst>
          </p:nvPr>
        </p:nvGraphicFramePr>
        <p:xfrm>
          <a:off x="450000" y="1700808"/>
          <a:ext cx="4482040" cy="1999745"/>
        </p:xfrm>
        <a:graphic>
          <a:graphicData uri="http://schemas.openxmlformats.org/drawingml/2006/table">
            <a:tbl>
              <a:tblPr firstRow="1" firstCol="1" bandRow="1">
                <a:tableStyleId>{0E3FDE45-AF77-4B5C-9715-49D594BDF05E}</a:tableStyleId>
              </a:tblPr>
              <a:tblGrid>
                <a:gridCol w="2894575">
                  <a:extLst>
                    <a:ext uri="{9D8B030D-6E8A-4147-A177-3AD203B41FA5}">
                      <a16:colId xmlns:a16="http://schemas.microsoft.com/office/drawing/2014/main" val="20000"/>
                    </a:ext>
                  </a:extLst>
                </a:gridCol>
                <a:gridCol w="1587465">
                  <a:extLst>
                    <a:ext uri="{9D8B030D-6E8A-4147-A177-3AD203B41FA5}">
                      <a16:colId xmlns:a16="http://schemas.microsoft.com/office/drawing/2014/main" val="20001"/>
                    </a:ext>
                  </a:extLst>
                </a:gridCol>
              </a:tblGrid>
              <a:tr h="275784">
                <a:tc>
                  <a:txBody>
                    <a:bodyPr/>
                    <a:lstStyle/>
                    <a:p>
                      <a:pPr>
                        <a:lnSpc>
                          <a:spcPct val="107000"/>
                        </a:lnSpc>
                        <a:spcAft>
                          <a:spcPts val="800"/>
                        </a:spcAft>
                      </a:pPr>
                      <a:r>
                        <a:rPr lang="en-GB" sz="1600" baseline="0" dirty="0">
                          <a:effectLst/>
                        </a:rPr>
                        <a:t>Measure / Metric</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marL="0" algn="l" defTabSz="914400" rtl="0" eaLnBrk="1" latinLnBrk="0" hangingPunct="1">
                        <a:lnSpc>
                          <a:spcPct val="107000"/>
                        </a:lnSpc>
                        <a:spcAft>
                          <a:spcPts val="800"/>
                        </a:spcAft>
                      </a:pPr>
                      <a:r>
                        <a:rPr lang="en-GB" sz="1600" kern="1200" baseline="0" dirty="0">
                          <a:effectLst/>
                        </a:rPr>
                        <a:t>Before</a:t>
                      </a:r>
                      <a:endParaRPr lang="en-GB" sz="1600" b="1" kern="1200" baseline="0" dirty="0">
                        <a:solidFill>
                          <a:schemeClr val="bg1"/>
                        </a:solidFill>
                        <a:effectLst/>
                        <a:latin typeface="+mn-lt"/>
                        <a:ea typeface="+mn-ea"/>
                        <a:cs typeface="+mn-cs"/>
                      </a:endParaRPr>
                    </a:p>
                  </a:txBody>
                  <a:tcPr marL="63500" marR="63500" marT="9525" marB="0"/>
                </a:tc>
                <a:extLst>
                  <a:ext uri="{0D108BD9-81ED-4DB2-BD59-A6C34878D82A}">
                    <a16:rowId xmlns:a16="http://schemas.microsoft.com/office/drawing/2014/main" val="10000"/>
                  </a:ext>
                </a:extLst>
              </a:tr>
              <a:tr h="275784">
                <a:tc>
                  <a:txBody>
                    <a:bodyPr/>
                    <a:lstStyle/>
                    <a:p>
                      <a:pPr>
                        <a:lnSpc>
                          <a:spcPct val="107000"/>
                        </a:lnSpc>
                        <a:spcAft>
                          <a:spcPts val="800"/>
                        </a:spcAft>
                      </a:pPr>
                      <a:r>
                        <a:rPr lang="en-GB" sz="1600" baseline="0" dirty="0">
                          <a:effectLst/>
                        </a:rPr>
                        <a:t>Order backlog queue</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20-25 orders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1"/>
                  </a:ext>
                </a:extLst>
              </a:tr>
              <a:tr h="275784">
                <a:tc>
                  <a:txBody>
                    <a:bodyPr/>
                    <a:lstStyle/>
                    <a:p>
                      <a:pPr>
                        <a:lnSpc>
                          <a:spcPct val="107000"/>
                        </a:lnSpc>
                        <a:spcAft>
                          <a:spcPts val="800"/>
                        </a:spcAft>
                      </a:pPr>
                      <a:r>
                        <a:rPr lang="en-GB" sz="1600" baseline="0" dirty="0">
                          <a:effectLst/>
                        </a:rPr>
                        <a:t>Lag time to start order</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2"/>
                  </a:ext>
                </a:extLst>
              </a:tr>
              <a:tr h="313770">
                <a:tc>
                  <a:txBody>
                    <a:bodyPr/>
                    <a:lstStyle/>
                    <a:p>
                      <a:pPr>
                        <a:lnSpc>
                          <a:spcPct val="107000"/>
                        </a:lnSpc>
                        <a:spcAft>
                          <a:spcPts val="800"/>
                        </a:spcAft>
                      </a:pPr>
                      <a:r>
                        <a:rPr lang="en-GB" sz="1600" baseline="0" dirty="0">
                          <a:effectLst/>
                        </a:rPr>
                        <a:t>Simple VM</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3"/>
                  </a:ext>
                </a:extLst>
              </a:tr>
              <a:tr h="307055">
                <a:tc>
                  <a:txBody>
                    <a:bodyPr/>
                    <a:lstStyle/>
                    <a:p>
                      <a:pPr>
                        <a:lnSpc>
                          <a:spcPct val="107000"/>
                        </a:lnSpc>
                        <a:spcAft>
                          <a:spcPts val="800"/>
                        </a:spcAft>
                      </a:pPr>
                      <a:r>
                        <a:rPr lang="en-GB" sz="1600" baseline="0" dirty="0">
                          <a:effectLst/>
                        </a:rPr>
                        <a:t>System Environment Build</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4"/>
                  </a:ext>
                </a:extLst>
              </a:tr>
              <a:tr h="275784">
                <a:tc>
                  <a:txBody>
                    <a:bodyPr/>
                    <a:lstStyle/>
                    <a:p>
                      <a:pPr>
                        <a:lnSpc>
                          <a:spcPct val="107000"/>
                        </a:lnSpc>
                        <a:spcAft>
                          <a:spcPts val="800"/>
                        </a:spcAft>
                      </a:pPr>
                      <a:r>
                        <a:rPr lang="en-GB" sz="1600" baseline="0" dirty="0">
                          <a:effectLst/>
                        </a:rPr>
                        <a:t>System Environment Rebuild</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5"/>
                  </a:ext>
                </a:extLst>
              </a:tr>
              <a:tr h="275784">
                <a:tc>
                  <a:txBody>
                    <a:bodyPr/>
                    <a:lstStyle/>
                    <a:p>
                      <a:pPr>
                        <a:lnSpc>
                          <a:spcPct val="107000"/>
                        </a:lnSpc>
                        <a:spcAft>
                          <a:spcPts val="800"/>
                        </a:spcAft>
                      </a:pPr>
                      <a:r>
                        <a:rPr lang="en-GB" sz="1600" baseline="0" dirty="0">
                          <a:effectLst/>
                        </a:rPr>
                        <a:t>Transition to Operations</a:t>
                      </a:r>
                      <a:endParaRPr lang="en-GB" sz="1600" baseline="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179244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395536" y="2492896"/>
            <a:ext cx="8229600" cy="720080"/>
          </a:xfrm>
        </p:spPr>
        <p:txBody>
          <a:bodyPr>
            <a:noAutofit/>
          </a:bodyPr>
          <a:lstStyle/>
          <a:p>
            <a:pPr algn="ctr"/>
            <a:r>
              <a:rPr lang="en-GB" sz="4000" dirty="0">
                <a:latin typeface="Cooper Std Black" panose="0208090304030B020404" pitchFamily="18" charset="0"/>
              </a:rPr>
              <a:t>What did we do?</a:t>
            </a:r>
          </a:p>
          <a:p>
            <a:pPr algn="ctr"/>
            <a:endParaRPr lang="en-GB" sz="4000" dirty="0">
              <a:latin typeface="Cooper Std Black" panose="0208090304030B020404" pitchFamily="18" charset="0"/>
            </a:endParaRPr>
          </a:p>
        </p:txBody>
      </p:sp>
      <p:sp>
        <p:nvSpPr>
          <p:cNvPr id="5" name="Text Placeholder 3"/>
          <p:cNvSpPr>
            <a:spLocks noGrp="1"/>
          </p:cNvSpPr>
          <p:nvPr>
            <p:ph type="body" sz="quarter" idx="13"/>
          </p:nvPr>
        </p:nvSpPr>
        <p:spPr>
          <a:xfrm>
            <a:off x="2214000" y="6246000"/>
            <a:ext cx="2894400" cy="360362"/>
          </a:xfrm>
        </p:spPr>
        <p:txBody>
          <a:bodyPr/>
          <a:lstStyle/>
          <a:p>
            <a:r>
              <a:rPr lang="en-GB" dirty="0"/>
              <a:t>DevOps at Ordnance Survey</a:t>
            </a:r>
          </a:p>
        </p:txBody>
      </p:sp>
    </p:spTree>
    <p:extLst>
      <p:ext uri="{BB962C8B-B14F-4D97-AF65-F5344CB8AC3E}">
        <p14:creationId xmlns:p14="http://schemas.microsoft.com/office/powerpoint/2010/main" val="135295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395536" y="2492896"/>
            <a:ext cx="8229600" cy="1512168"/>
          </a:xfrm>
        </p:spPr>
        <p:txBody>
          <a:bodyPr>
            <a:noAutofit/>
          </a:bodyPr>
          <a:lstStyle/>
          <a:p>
            <a:pPr algn="ctr"/>
            <a:r>
              <a:rPr lang="en-GB" sz="4000" dirty="0">
                <a:latin typeface="Cooper Std Black" panose="0208090304030B020404" pitchFamily="18" charset="0"/>
              </a:rPr>
              <a:t>“Can we run a DevOps project???”</a:t>
            </a:r>
          </a:p>
          <a:p>
            <a:pPr algn="ctr"/>
            <a:endParaRPr lang="en-GB" sz="4000" dirty="0">
              <a:latin typeface="Cooper Std Black" panose="0208090304030B020404" pitchFamily="18" charset="0"/>
            </a:endParaRPr>
          </a:p>
        </p:txBody>
      </p:sp>
      <p:sp>
        <p:nvSpPr>
          <p:cNvPr id="5" name="Text Placeholder 3"/>
          <p:cNvSpPr>
            <a:spLocks noGrp="1"/>
          </p:cNvSpPr>
          <p:nvPr>
            <p:ph type="body" sz="quarter" idx="13"/>
          </p:nvPr>
        </p:nvSpPr>
        <p:spPr>
          <a:xfrm>
            <a:off x="2214000" y="6246000"/>
            <a:ext cx="2894400" cy="360362"/>
          </a:xfrm>
        </p:spPr>
        <p:txBody>
          <a:bodyPr/>
          <a:lstStyle/>
          <a:p>
            <a:r>
              <a:rPr lang="en-GB" dirty="0"/>
              <a:t>DevOps at Ordnance Survey</a:t>
            </a:r>
          </a:p>
        </p:txBody>
      </p:sp>
      <p:sp>
        <p:nvSpPr>
          <p:cNvPr id="2" name="Multiply 1"/>
          <p:cNvSpPr/>
          <p:nvPr/>
        </p:nvSpPr>
        <p:spPr>
          <a:xfrm>
            <a:off x="899592" y="836712"/>
            <a:ext cx="7128792" cy="4392488"/>
          </a:xfrm>
          <a:prstGeom prst="mathMultiply">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itle 1"/>
          <p:cNvSpPr>
            <a:spLocks noGrp="1"/>
          </p:cNvSpPr>
          <p:nvPr>
            <p:ph type="title"/>
          </p:nvPr>
        </p:nvSpPr>
        <p:spPr>
          <a:xfrm>
            <a:off x="450000" y="360000"/>
            <a:ext cx="8229600" cy="404704"/>
          </a:xfrm>
        </p:spPr>
        <p:txBody>
          <a:bodyPr/>
          <a:lstStyle/>
          <a:p>
            <a:r>
              <a:rPr lang="en-GB" dirty="0"/>
              <a:t>How do you start?</a:t>
            </a:r>
          </a:p>
        </p:txBody>
      </p:sp>
    </p:spTree>
    <p:extLst>
      <p:ext uri="{BB962C8B-B14F-4D97-AF65-F5344CB8AC3E}">
        <p14:creationId xmlns:p14="http://schemas.microsoft.com/office/powerpoint/2010/main" val="3978016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3"/>
          <p:cNvSpPr>
            <a:spLocks noGrp="1"/>
          </p:cNvSpPr>
          <p:nvPr>
            <p:ph type="body" sz="quarter" idx="13"/>
          </p:nvPr>
        </p:nvSpPr>
        <p:spPr>
          <a:xfrm>
            <a:off x="2214000" y="6246000"/>
            <a:ext cx="2894400" cy="360362"/>
          </a:xfrm>
        </p:spPr>
        <p:txBody>
          <a:bodyPr/>
          <a:lstStyle/>
          <a:p>
            <a:r>
              <a:rPr lang="en-GB" dirty="0"/>
              <a:t>DevOps at Ordnance Survey</a:t>
            </a:r>
          </a:p>
        </p:txBody>
      </p:sp>
      <p:sp>
        <p:nvSpPr>
          <p:cNvPr id="6" name="Title 1"/>
          <p:cNvSpPr>
            <a:spLocks noGrp="1"/>
          </p:cNvSpPr>
          <p:nvPr>
            <p:ph type="title"/>
          </p:nvPr>
        </p:nvSpPr>
        <p:spPr>
          <a:xfrm>
            <a:off x="450000" y="360000"/>
            <a:ext cx="8229600" cy="404704"/>
          </a:xfrm>
        </p:spPr>
        <p:txBody>
          <a:bodyPr/>
          <a:lstStyle/>
          <a:p>
            <a:r>
              <a:rPr lang="en-GB" dirty="0"/>
              <a:t>How do you start?</a:t>
            </a:r>
          </a:p>
        </p:txBody>
      </p:sp>
      <p:sp>
        <p:nvSpPr>
          <p:cNvPr id="4" name="Text Placeholder 3"/>
          <p:cNvSpPr>
            <a:spLocks noGrp="1"/>
          </p:cNvSpPr>
          <p:nvPr>
            <p:ph type="body" sz="quarter" idx="12"/>
          </p:nvPr>
        </p:nvSpPr>
        <p:spPr>
          <a:xfrm>
            <a:off x="450000" y="1124744"/>
            <a:ext cx="8229600" cy="1008112"/>
          </a:xfrm>
        </p:spPr>
        <p:txBody>
          <a:bodyPr>
            <a:normAutofit/>
          </a:bodyPr>
          <a:lstStyle/>
          <a:p>
            <a:r>
              <a:rPr lang="en-GB" b="1" dirty="0"/>
              <a:t>Find a willing project</a:t>
            </a:r>
            <a:r>
              <a:rPr lang="en-GB" dirty="0"/>
              <a:t>	</a:t>
            </a:r>
          </a:p>
          <a:p>
            <a:pPr marL="342900" indent="-342900">
              <a:buFont typeface="Arial" panose="020B0604020202020204" pitchFamily="34" charset="0"/>
              <a:buChar char="•"/>
            </a:pPr>
            <a:r>
              <a:rPr lang="en-GB" dirty="0"/>
              <a:t>Use project which will deliver business value</a:t>
            </a:r>
          </a:p>
          <a:p>
            <a:pPr marL="342900" indent="-342900">
              <a:buFont typeface="Arial" panose="020B0604020202020204" pitchFamily="34" charset="0"/>
              <a:buChar char="•"/>
            </a:pPr>
            <a:r>
              <a:rPr lang="en-GB" dirty="0"/>
              <a:t>Prove the gains to business value by using DevOps in the project</a:t>
            </a:r>
          </a:p>
        </p:txBody>
      </p:sp>
    </p:spTree>
    <p:extLst>
      <p:ext uri="{BB962C8B-B14F-4D97-AF65-F5344CB8AC3E}">
        <p14:creationId xmlns:p14="http://schemas.microsoft.com/office/powerpoint/2010/main" val="1890484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Step 1 - Org changes</a:t>
            </a:r>
          </a:p>
        </p:txBody>
      </p:sp>
      <p:sp>
        <p:nvSpPr>
          <p:cNvPr id="4" name="Text Placeholder 3"/>
          <p:cNvSpPr>
            <a:spLocks noGrp="1"/>
          </p:cNvSpPr>
          <p:nvPr>
            <p:ph type="body" sz="quarter" idx="13"/>
          </p:nvPr>
        </p:nvSpPr>
        <p:spPr/>
        <p:txBody>
          <a:bodyPr/>
          <a:lstStyle/>
          <a:p>
            <a:r>
              <a:rPr lang="en-GB" dirty="0"/>
              <a:t>DevOps at Ordnance Survey – An Experience Report</a:t>
            </a:r>
          </a:p>
        </p:txBody>
      </p:sp>
      <p:sp>
        <p:nvSpPr>
          <p:cNvPr id="6" name="Oval 5"/>
          <p:cNvSpPr/>
          <p:nvPr/>
        </p:nvSpPr>
        <p:spPr>
          <a:xfrm>
            <a:off x="5599343" y="1268760"/>
            <a:ext cx="3240360" cy="3024336"/>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GB"/>
          </a:p>
        </p:txBody>
      </p:sp>
      <p:sp>
        <p:nvSpPr>
          <p:cNvPr id="7" name="Oval 6"/>
          <p:cNvSpPr/>
          <p:nvPr/>
        </p:nvSpPr>
        <p:spPr>
          <a:xfrm>
            <a:off x="323528" y="1268760"/>
            <a:ext cx="3274828" cy="3023964"/>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a:p>
        </p:txBody>
      </p:sp>
      <p:sp>
        <p:nvSpPr>
          <p:cNvPr id="8" name="Rectangle 7"/>
          <p:cNvSpPr/>
          <p:nvPr/>
        </p:nvSpPr>
        <p:spPr>
          <a:xfrm>
            <a:off x="1492890" y="4653136"/>
            <a:ext cx="936104"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Dev</a:t>
            </a:r>
          </a:p>
        </p:txBody>
      </p:sp>
      <p:sp>
        <p:nvSpPr>
          <p:cNvPr id="9" name="Rectangle 8"/>
          <p:cNvSpPr/>
          <p:nvPr/>
        </p:nvSpPr>
        <p:spPr>
          <a:xfrm>
            <a:off x="6581066" y="4653136"/>
            <a:ext cx="1276913" cy="504056"/>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Service Delivery</a:t>
            </a:r>
          </a:p>
        </p:txBody>
      </p:sp>
      <p:sp>
        <p:nvSpPr>
          <p:cNvPr id="33" name="Oval 32"/>
          <p:cNvSpPr/>
          <p:nvPr/>
        </p:nvSpPr>
        <p:spPr>
          <a:xfrm>
            <a:off x="2642953" y="2312877"/>
            <a:ext cx="936104" cy="864096"/>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34" name="Rectangle 33"/>
          <p:cNvSpPr/>
          <p:nvPr/>
        </p:nvSpPr>
        <p:spPr>
          <a:xfrm>
            <a:off x="2561870" y="4657490"/>
            <a:ext cx="1098270"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DevOps</a:t>
            </a:r>
          </a:p>
        </p:txBody>
      </p:sp>
      <p:sp>
        <p:nvSpPr>
          <p:cNvPr id="35" name="Text Placeholder 3"/>
          <p:cNvSpPr>
            <a:spLocks noGrp="1"/>
          </p:cNvSpPr>
          <p:nvPr>
            <p:ph type="body" sz="quarter" idx="12"/>
          </p:nvPr>
        </p:nvSpPr>
        <p:spPr>
          <a:xfrm>
            <a:off x="469819" y="5247164"/>
            <a:ext cx="8229600" cy="836856"/>
          </a:xfrm>
        </p:spPr>
        <p:txBody>
          <a:bodyPr>
            <a:normAutofit/>
          </a:bodyPr>
          <a:lstStyle/>
          <a:p>
            <a:pPr marL="285750" indent="-285750">
              <a:buFont typeface="Arial" panose="020B0604020202020204" pitchFamily="34" charset="0"/>
              <a:buChar char="•"/>
            </a:pPr>
            <a:r>
              <a:rPr lang="en-GB" sz="2000" dirty="0"/>
              <a:t>Create cross-functional project teams</a:t>
            </a:r>
          </a:p>
          <a:p>
            <a:pPr marL="1200150" lvl="1" indent="-285750"/>
            <a:r>
              <a:rPr lang="en-GB" sz="2000" dirty="0"/>
              <a:t>Embed infrastructure engineers into projects</a:t>
            </a:r>
          </a:p>
          <a:p>
            <a:pPr marL="1200150" lvl="1" indent="-285750"/>
            <a:endParaRPr lang="en-GB" sz="2000" dirty="0"/>
          </a:p>
        </p:txBody>
      </p:sp>
    </p:spTree>
    <p:extLst>
      <p:ext uri="{BB962C8B-B14F-4D97-AF65-F5344CB8AC3E}">
        <p14:creationId xmlns:p14="http://schemas.microsoft.com/office/powerpoint/2010/main" val="3935681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Step 2 – automation</a:t>
            </a:r>
          </a:p>
        </p:txBody>
      </p:sp>
      <p:sp>
        <p:nvSpPr>
          <p:cNvPr id="4" name="Text Placeholder 3"/>
          <p:cNvSpPr>
            <a:spLocks noGrp="1"/>
          </p:cNvSpPr>
          <p:nvPr>
            <p:ph type="body" sz="quarter" idx="13"/>
          </p:nvPr>
        </p:nvSpPr>
        <p:spPr/>
        <p:txBody>
          <a:bodyPr/>
          <a:lstStyle/>
          <a:p>
            <a:r>
              <a:rPr lang="en-GB" dirty="0"/>
              <a:t>DevOps at Ordnance Survey</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7584" y="1052736"/>
            <a:ext cx="7197932" cy="4737139"/>
          </a:xfrm>
          <a:prstGeom prst="rect">
            <a:avLst/>
          </a:prstGeom>
        </p:spPr>
      </p:pic>
    </p:spTree>
    <p:extLst>
      <p:ext uri="{BB962C8B-B14F-4D97-AF65-F5344CB8AC3E}">
        <p14:creationId xmlns:p14="http://schemas.microsoft.com/office/powerpoint/2010/main" val="1402428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automation</a:t>
            </a:r>
          </a:p>
        </p:txBody>
      </p:sp>
      <p:sp>
        <p:nvSpPr>
          <p:cNvPr id="4" name="Text Placeholder 3"/>
          <p:cNvSpPr>
            <a:spLocks noGrp="1"/>
          </p:cNvSpPr>
          <p:nvPr>
            <p:ph type="body" sz="quarter" idx="13"/>
          </p:nvPr>
        </p:nvSpPr>
        <p:spPr/>
        <p:txBody>
          <a:bodyPr/>
          <a:lstStyle/>
          <a:p>
            <a:r>
              <a:rPr lang="en-GB" dirty="0"/>
              <a:t>DevOps at Ordnance Survey</a:t>
            </a:r>
          </a:p>
        </p:txBody>
      </p:sp>
      <p:sp>
        <p:nvSpPr>
          <p:cNvPr id="5" name="Text Placeholder 3"/>
          <p:cNvSpPr>
            <a:spLocks noGrp="1"/>
          </p:cNvSpPr>
          <p:nvPr>
            <p:ph type="body" sz="quarter" idx="12"/>
          </p:nvPr>
        </p:nvSpPr>
        <p:spPr>
          <a:xfrm>
            <a:off x="450000" y="1052736"/>
            <a:ext cx="6642280" cy="1800200"/>
          </a:xfrm>
        </p:spPr>
        <p:txBody>
          <a:bodyPr lIns="0" tIns="0" anchor="t" anchorCtr="0">
            <a:noAutofit/>
          </a:bodyPr>
          <a:lstStyle/>
          <a:p>
            <a:pPr marL="342900" indent="-342900">
              <a:buFont typeface="+mj-lt"/>
              <a:buAutoNum type="arabicPeriod"/>
            </a:pPr>
            <a:r>
              <a:rPr lang="en-GB" b="1" dirty="0"/>
              <a:t>Focus on automating the simple regular activities</a:t>
            </a:r>
          </a:p>
          <a:p>
            <a:pPr marL="1257300" lvl="1" indent="-342900"/>
            <a:r>
              <a:rPr lang="en-GB" sz="1800" dirty="0"/>
              <a:t>Infrastructure as Code</a:t>
            </a:r>
          </a:p>
          <a:p>
            <a:pPr marL="1257300" lvl="1" indent="-342900"/>
            <a:r>
              <a:rPr lang="en-GB" sz="1800" dirty="0"/>
              <a:t>Create regular, reliable process for building the basics:-</a:t>
            </a:r>
          </a:p>
          <a:p>
            <a:pPr marL="1714500" lvl="3" indent="-342900">
              <a:buFont typeface="Arial" panose="020B0604020202020204" pitchFamily="34" charset="0"/>
              <a:buChar char="•"/>
            </a:pPr>
            <a:r>
              <a:rPr lang="en-GB" sz="1800" dirty="0"/>
              <a:t>	VM provisioning</a:t>
            </a:r>
          </a:p>
          <a:p>
            <a:pPr marL="1714500" lvl="3" indent="-342900">
              <a:buFont typeface="Arial" panose="020B0604020202020204" pitchFamily="34" charset="0"/>
              <a:buChar char="•"/>
            </a:pPr>
            <a:r>
              <a:rPr lang="en-GB" sz="1800" dirty="0"/>
              <a:t>	Operating System configuration</a:t>
            </a:r>
          </a:p>
          <a:p>
            <a:pPr marL="1485900" lvl="2" indent="-342900"/>
            <a:endParaRPr lang="en-GB" sz="1800" dirty="0"/>
          </a:p>
          <a:p>
            <a:pPr marL="1714500" lvl="3" indent="-342900"/>
            <a:endParaRPr lang="en-GB" sz="1800" dirty="0"/>
          </a:p>
        </p:txBody>
      </p:sp>
      <p:sp>
        <p:nvSpPr>
          <p:cNvPr id="6" name="Text Placeholder 3"/>
          <p:cNvSpPr txBox="1">
            <a:spLocks/>
          </p:cNvSpPr>
          <p:nvPr/>
        </p:nvSpPr>
        <p:spPr>
          <a:xfrm>
            <a:off x="1403648" y="3005640"/>
            <a:ext cx="7576812" cy="1800200"/>
          </a:xfrm>
          <a:prstGeom prst="rect">
            <a:avLst/>
          </a:prstGeom>
        </p:spPr>
        <p:txBody>
          <a:bodyPr lIns="0" tIns="0" anchor="t" anchorCtr="0">
            <a:noAutofit/>
          </a:bodyPr>
          <a:lstStyle>
            <a:lvl1pPr marL="0" indent="0" algn="l" defTabSz="914400" rtl="0" eaLnBrk="1" latinLnBrk="0" hangingPunct="1">
              <a:spcBef>
                <a:spcPts val="300"/>
              </a:spcBef>
              <a:buFontTx/>
              <a:buNone/>
              <a:defRPr sz="1800" kern="1200">
                <a:solidFill>
                  <a:schemeClr val="tx1"/>
                </a:solidFill>
                <a:latin typeface="Source Sans Pro" pitchFamily="34" charset="0"/>
                <a:ea typeface="+mn-ea"/>
                <a:cs typeface="+mn-cs"/>
              </a:defRPr>
            </a:lvl1pPr>
            <a:lvl2pPr marL="914400" indent="-457200" algn="l" defTabSz="9144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b="1" dirty="0"/>
              <a:t>2.    Automate the application installation</a:t>
            </a:r>
          </a:p>
          <a:p>
            <a:pPr marL="1257300" lvl="1" indent="-342900"/>
            <a:r>
              <a:rPr lang="en-GB" sz="1800" dirty="0"/>
              <a:t>Integrate automation tooling with install scripts	</a:t>
            </a:r>
          </a:p>
          <a:p>
            <a:pPr marL="1257300" lvl="1" indent="-342900"/>
            <a:r>
              <a:rPr lang="en-GB" sz="1800" u="sng" dirty="0"/>
              <a:t>KEEP IT SIMPLE</a:t>
            </a:r>
            <a:r>
              <a:rPr lang="en-GB" sz="1800" dirty="0"/>
              <a:t> </a:t>
            </a:r>
          </a:p>
          <a:p>
            <a:pPr marL="1485900" lvl="2" indent="-342900"/>
            <a:endParaRPr lang="en-GB" sz="1800" dirty="0"/>
          </a:p>
          <a:p>
            <a:pPr marL="1714500" lvl="3" indent="-342900"/>
            <a:endParaRPr lang="en-GB" sz="1800" dirty="0"/>
          </a:p>
        </p:txBody>
      </p:sp>
      <p:sp>
        <p:nvSpPr>
          <p:cNvPr id="7" name="Text Placeholder 3"/>
          <p:cNvSpPr txBox="1">
            <a:spLocks/>
          </p:cNvSpPr>
          <p:nvPr/>
        </p:nvSpPr>
        <p:spPr>
          <a:xfrm>
            <a:off x="2339752" y="4293096"/>
            <a:ext cx="7128792" cy="1800200"/>
          </a:xfrm>
          <a:prstGeom prst="rect">
            <a:avLst/>
          </a:prstGeom>
        </p:spPr>
        <p:txBody>
          <a:bodyPr lIns="0" tIns="0" anchor="t" anchorCtr="0">
            <a:noAutofit/>
          </a:bodyPr>
          <a:lstStyle>
            <a:lvl1pPr marL="0" indent="0" algn="l" defTabSz="914400" rtl="0" eaLnBrk="1" latinLnBrk="0" hangingPunct="1">
              <a:spcBef>
                <a:spcPts val="300"/>
              </a:spcBef>
              <a:buFontTx/>
              <a:buNone/>
              <a:defRPr sz="1800" kern="1200">
                <a:solidFill>
                  <a:schemeClr val="tx1"/>
                </a:solidFill>
                <a:latin typeface="Source Sans Pro" pitchFamily="34" charset="0"/>
                <a:ea typeface="+mn-ea"/>
                <a:cs typeface="+mn-cs"/>
              </a:defRPr>
            </a:lvl1pPr>
            <a:lvl2pPr marL="914400" indent="-457200" algn="l" defTabSz="9144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b="1" dirty="0"/>
              <a:t>3.    Introduce complexity after mastering the simple things</a:t>
            </a:r>
          </a:p>
          <a:p>
            <a:pPr marL="1257300" lvl="1" indent="-342900"/>
            <a:r>
              <a:rPr lang="en-GB" sz="1800" dirty="0"/>
              <a:t>Patching</a:t>
            </a:r>
          </a:p>
          <a:p>
            <a:pPr marL="1257300" lvl="1" indent="-342900"/>
            <a:r>
              <a:rPr lang="en-GB" sz="1800" dirty="0"/>
              <a:t>Blue-green deployment models</a:t>
            </a:r>
          </a:p>
          <a:p>
            <a:pPr marL="1257300" lvl="1" indent="-342900"/>
            <a:r>
              <a:rPr lang="en-GB" sz="1800" dirty="0"/>
              <a:t>Embed security into standard VM build</a:t>
            </a:r>
          </a:p>
          <a:p>
            <a:pPr marL="1485900" lvl="2" indent="-342900"/>
            <a:endParaRPr lang="en-GB" sz="1800" dirty="0"/>
          </a:p>
          <a:p>
            <a:pPr marL="1714500" lvl="3" indent="-342900"/>
            <a:endParaRPr lang="en-GB" sz="1800" dirty="0"/>
          </a:p>
        </p:txBody>
      </p:sp>
    </p:spTree>
    <p:extLst>
      <p:ext uri="{BB962C8B-B14F-4D97-AF65-F5344CB8AC3E}">
        <p14:creationId xmlns:p14="http://schemas.microsoft.com/office/powerpoint/2010/main" val="2156035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down)">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Infrastructure delivery pipeline</a:t>
            </a:r>
          </a:p>
        </p:txBody>
      </p:sp>
      <p:sp>
        <p:nvSpPr>
          <p:cNvPr id="4" name="Text Placeholder 3"/>
          <p:cNvSpPr>
            <a:spLocks noGrp="1"/>
          </p:cNvSpPr>
          <p:nvPr>
            <p:ph type="body" sz="quarter" idx="13"/>
          </p:nvPr>
        </p:nvSpPr>
        <p:spPr/>
        <p:txBody>
          <a:bodyPr/>
          <a:lstStyle/>
          <a:p>
            <a:r>
              <a:rPr lang="en-GB" dirty="0"/>
              <a:t>DevOps at Ordnance Survey</a:t>
            </a:r>
          </a:p>
        </p:txBody>
      </p:sp>
      <p:sp>
        <p:nvSpPr>
          <p:cNvPr id="8" name="AutoShape 7" descr="JIRA"/>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aphicFrame>
        <p:nvGraphicFramePr>
          <p:cNvPr id="42" name="Diagram 41"/>
          <p:cNvGraphicFramePr/>
          <p:nvPr>
            <p:extLst>
              <p:ext uri="{D42A27DB-BD31-4B8C-83A1-F6EECF244321}">
                <p14:modId xmlns:p14="http://schemas.microsoft.com/office/powerpoint/2010/main" val="1370825541"/>
              </p:ext>
            </p:extLst>
          </p:nvPr>
        </p:nvGraphicFramePr>
        <p:xfrm>
          <a:off x="107504" y="1052736"/>
          <a:ext cx="8874660" cy="4436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Picture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9019" y="1766621"/>
            <a:ext cx="1053917" cy="1053917"/>
          </a:xfrm>
          <a:prstGeom prst="rect">
            <a:avLst/>
          </a:prstGeom>
        </p:spPr>
      </p:pic>
      <p:pic>
        <p:nvPicPr>
          <p:cNvPr id="6" name="Picture 5"/>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8645" y="3118082"/>
            <a:ext cx="1763285" cy="549446"/>
          </a:xfrm>
          <a:prstGeom prst="rect">
            <a:avLst/>
          </a:prstGeom>
        </p:spPr>
      </p:pic>
      <p:pic>
        <p:nvPicPr>
          <p:cNvPr id="7" name="Picture 6"/>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167211" y="1899331"/>
            <a:ext cx="835105" cy="835105"/>
          </a:xfrm>
          <a:prstGeom prst="rect">
            <a:avLst/>
          </a:prstGeom>
        </p:spPr>
      </p:pic>
      <p:pic>
        <p:nvPicPr>
          <p:cNvPr id="10" name="Picture 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895403" y="1899331"/>
            <a:ext cx="1076325" cy="1000125"/>
          </a:xfrm>
          <a:prstGeom prst="rect">
            <a:avLst/>
          </a:prstGeom>
        </p:spPr>
      </p:pic>
      <p:pic>
        <p:nvPicPr>
          <p:cNvPr id="43" name="Picture 10" descr="C:\Users\DMarlow\Desktop\jenkins_logo.pn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5404783" y="2039793"/>
            <a:ext cx="1400355" cy="450365"/>
          </a:xfrm>
          <a:prstGeom prst="rect">
            <a:avLst/>
          </a:prstGeom>
          <a:solidFill>
            <a:schemeClr val="bg1"/>
          </a:solidFill>
          <a:extLst/>
        </p:spPr>
      </p:pic>
      <p:pic>
        <p:nvPicPr>
          <p:cNvPr id="53" name="Picture 8" descr="C:\Users\DMarlow\Desktop\photo.pn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423795" y="1899331"/>
            <a:ext cx="936104" cy="936104"/>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3" descr="C:\Users\DMarlow\Desktop\AmazonWebservices_Logo.svg.png"/>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7487398" y="3747639"/>
            <a:ext cx="1224409" cy="489763"/>
          </a:xfrm>
          <a:prstGeom prst="rect">
            <a:avLst/>
          </a:prstGeom>
          <a:noFill/>
          <a:extLst>
            <a:ext uri="{909E8E84-426E-40DD-AFC4-6F175D3DCCD1}">
              <a14:hiddenFill xmlns:a14="http://schemas.microsoft.com/office/drawing/2010/main">
                <a:solidFill>
                  <a:srgbClr val="FFFFFF"/>
                </a:solidFill>
              </a14:hiddenFill>
            </a:ext>
          </a:extLst>
        </p:spPr>
      </p:pic>
      <p:pic>
        <p:nvPicPr>
          <p:cNvPr id="55" name="Picture 4" descr="C:\Users\DMarlow\Desktop\logo.png"/>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7484087" y="4592237"/>
            <a:ext cx="1386550" cy="25302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7271374" y="2934657"/>
            <a:ext cx="1714101" cy="458147"/>
          </a:xfrm>
          <a:prstGeom prst="rect">
            <a:avLst/>
          </a:prstGeom>
        </p:spPr>
      </p:pic>
      <p:pic>
        <p:nvPicPr>
          <p:cNvPr id="14" name="Picture 13"/>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414838" y="3998813"/>
            <a:ext cx="414108" cy="414108"/>
          </a:xfrm>
          <a:prstGeom prst="rect">
            <a:avLst/>
          </a:prstGeom>
        </p:spPr>
      </p:pic>
      <p:pic>
        <p:nvPicPr>
          <p:cNvPr id="15" name="Picture 14"/>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1138106" y="3999437"/>
            <a:ext cx="487002" cy="511463"/>
          </a:xfrm>
          <a:prstGeom prst="rect">
            <a:avLst/>
          </a:prstGeom>
        </p:spPr>
      </p:pic>
      <p:pic>
        <p:nvPicPr>
          <p:cNvPr id="16" name="Picture 15"/>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778128" y="4693084"/>
            <a:ext cx="596171" cy="596171"/>
          </a:xfrm>
          <a:prstGeom prst="rect">
            <a:avLst/>
          </a:prstGeom>
        </p:spPr>
      </p:pic>
      <p:sp>
        <p:nvSpPr>
          <p:cNvPr id="57" name="Text Placeholder 3"/>
          <p:cNvSpPr txBox="1">
            <a:spLocks/>
          </p:cNvSpPr>
          <p:nvPr/>
        </p:nvSpPr>
        <p:spPr>
          <a:xfrm>
            <a:off x="3491880" y="5436835"/>
            <a:ext cx="5130583" cy="597769"/>
          </a:xfrm>
          <a:prstGeom prst="rect">
            <a:avLst/>
          </a:prstGeom>
          <a:ln>
            <a:solidFill>
              <a:srgbClr val="C00000"/>
            </a:solidFill>
            <a:prstDash val="lgDash"/>
          </a:ln>
          <a:effectLst>
            <a:outerShdw blurRad="50800" dist="38100" algn="l" rotWithShape="0">
              <a:prstClr val="black">
                <a:alpha val="40000"/>
              </a:prstClr>
            </a:outerShdw>
          </a:effectLst>
        </p:spPr>
        <p:txBody>
          <a:bodyPr lIns="0" tIns="0" anchor="t" anchorCtr="0">
            <a:noAutofit/>
          </a:bodyPr>
          <a:lstStyle>
            <a:lvl1pPr marL="0" indent="0" algn="l" defTabSz="914400" rtl="0" eaLnBrk="1" latinLnBrk="0" hangingPunct="1">
              <a:spcBef>
                <a:spcPts val="300"/>
              </a:spcBef>
              <a:buFontTx/>
              <a:buNone/>
              <a:defRPr sz="1800" kern="1200">
                <a:solidFill>
                  <a:schemeClr val="tx1"/>
                </a:solidFill>
                <a:latin typeface="Source Sans Pro" pitchFamily="34" charset="0"/>
                <a:ea typeface="+mn-ea"/>
                <a:cs typeface="+mn-cs"/>
              </a:defRPr>
            </a:lvl1pPr>
            <a:lvl2pPr marL="914400" indent="-457200" algn="l" defTabSz="9144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4000" b="1" dirty="0">
                <a:solidFill>
                  <a:srgbClr val="C00000"/>
                </a:solidFill>
              </a:rPr>
              <a:t>IT’S ALL JUST CODE!!! </a:t>
            </a:r>
          </a:p>
          <a:p>
            <a:pPr marL="1714500" lvl="3" indent="-342900"/>
            <a:endParaRPr lang="en-GB" sz="4000" dirty="0">
              <a:solidFill>
                <a:srgbClr val="C00000"/>
              </a:solidFill>
            </a:endParaRPr>
          </a:p>
        </p:txBody>
      </p:sp>
    </p:spTree>
    <p:extLst>
      <p:ext uri="{BB962C8B-B14F-4D97-AF65-F5344CB8AC3E}">
        <p14:creationId xmlns:p14="http://schemas.microsoft.com/office/powerpoint/2010/main" val="1297652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wipe(down)">
                                      <p:cBhvr>
                                        <p:cTn id="4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GB" dirty="0"/>
              <a:t>DevOps at Ordnance Survey </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188640"/>
            <a:ext cx="8712968" cy="6566598"/>
          </a:xfrm>
          <a:prstGeom prst="rect">
            <a:avLst/>
          </a:prstGeom>
        </p:spPr>
      </p:pic>
    </p:spTree>
    <p:extLst>
      <p:ext uri="{BB962C8B-B14F-4D97-AF65-F5344CB8AC3E}">
        <p14:creationId xmlns:p14="http://schemas.microsoft.com/office/powerpoint/2010/main" val="21230565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Work is shifted left</a:t>
            </a:r>
          </a:p>
        </p:txBody>
      </p:sp>
      <p:sp>
        <p:nvSpPr>
          <p:cNvPr id="4" name="Text Placeholder 3"/>
          <p:cNvSpPr>
            <a:spLocks noGrp="1"/>
          </p:cNvSpPr>
          <p:nvPr>
            <p:ph type="body" sz="quarter" idx="13"/>
          </p:nvPr>
        </p:nvSpPr>
        <p:spPr/>
        <p:txBody>
          <a:bodyPr/>
          <a:lstStyle/>
          <a:p>
            <a:r>
              <a:rPr lang="en-GB" dirty="0"/>
              <a:t>DevOps at Ordnance Survey</a:t>
            </a:r>
          </a:p>
        </p:txBody>
      </p:sp>
      <p:cxnSp>
        <p:nvCxnSpPr>
          <p:cNvPr id="7" name="Straight Arrow Connector 6"/>
          <p:cNvCxnSpPr/>
          <p:nvPr/>
        </p:nvCxnSpPr>
        <p:spPr>
          <a:xfrm flipV="1">
            <a:off x="611560" y="908720"/>
            <a:ext cx="0" cy="4968552"/>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827584" y="5589240"/>
            <a:ext cx="7560840" cy="0"/>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635896" y="5745832"/>
            <a:ext cx="1800200" cy="457200"/>
          </a:xfrm>
          <a:prstGeom prst="rect">
            <a:avLst/>
          </a:prstGeom>
        </p:spPr>
        <p:txBody>
          <a:bodyPr vert="horz" wrap="none" lIns="0" tIns="0" rIns="91440" bIns="0" rtlCol="0" anchor="t" anchorCtr="0">
            <a:normAutofit/>
          </a:bodyPr>
          <a:lstStyle/>
          <a:p>
            <a:r>
              <a:rPr lang="en-GB" dirty="0"/>
              <a:t>Elapsed Time</a:t>
            </a:r>
          </a:p>
        </p:txBody>
      </p:sp>
      <p:sp>
        <p:nvSpPr>
          <p:cNvPr id="12" name="TextBox 11"/>
          <p:cNvSpPr txBox="1"/>
          <p:nvPr/>
        </p:nvSpPr>
        <p:spPr>
          <a:xfrm rot="16200000">
            <a:off x="58924" y="2760923"/>
            <a:ext cx="648072" cy="457200"/>
          </a:xfrm>
          <a:prstGeom prst="rect">
            <a:avLst/>
          </a:prstGeom>
        </p:spPr>
        <p:txBody>
          <a:bodyPr vert="horz" wrap="none" lIns="0" tIns="0" rIns="91440" bIns="0" rtlCol="0" anchor="t" anchorCtr="0">
            <a:normAutofit/>
          </a:bodyPr>
          <a:lstStyle/>
          <a:p>
            <a:r>
              <a:rPr lang="en-GB" dirty="0"/>
              <a:t>Value</a:t>
            </a:r>
          </a:p>
        </p:txBody>
      </p:sp>
      <p:sp>
        <p:nvSpPr>
          <p:cNvPr id="27" name="TextBox 26"/>
          <p:cNvSpPr txBox="1"/>
          <p:nvPr/>
        </p:nvSpPr>
        <p:spPr>
          <a:xfrm rot="16200000">
            <a:off x="912168" y="1760240"/>
            <a:ext cx="432048" cy="313184"/>
          </a:xfrm>
          <a:prstGeom prst="rect">
            <a:avLst/>
          </a:prstGeom>
        </p:spPr>
        <p:txBody>
          <a:bodyPr vert="horz" wrap="none" lIns="0" tIns="0" rIns="91440" bIns="0" rtlCol="0" anchor="t" anchorCtr="0">
            <a:normAutofit/>
          </a:bodyPr>
          <a:lstStyle/>
          <a:p>
            <a:r>
              <a:rPr lang="en-GB" dirty="0"/>
              <a:t>Dev</a:t>
            </a:r>
          </a:p>
        </p:txBody>
      </p:sp>
      <p:cxnSp>
        <p:nvCxnSpPr>
          <p:cNvPr id="26" name="Straight Connector 25"/>
          <p:cNvCxnSpPr/>
          <p:nvPr/>
        </p:nvCxnSpPr>
        <p:spPr>
          <a:xfrm>
            <a:off x="1284784" y="1916832"/>
            <a:ext cx="688761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rot="16200000">
            <a:off x="557263" y="3344415"/>
            <a:ext cx="1183831" cy="313184"/>
          </a:xfrm>
          <a:prstGeom prst="rect">
            <a:avLst/>
          </a:prstGeom>
        </p:spPr>
        <p:txBody>
          <a:bodyPr vert="horz" wrap="none" lIns="0" tIns="0" rIns="91440" bIns="0" rtlCol="0" anchor="t" anchorCtr="0">
            <a:normAutofit/>
          </a:bodyPr>
          <a:lstStyle/>
          <a:p>
            <a:r>
              <a:rPr lang="en-GB" dirty="0"/>
              <a:t>Provisioning</a:t>
            </a:r>
          </a:p>
        </p:txBody>
      </p:sp>
      <p:cxnSp>
        <p:nvCxnSpPr>
          <p:cNvPr id="32" name="Straight Connector 31"/>
          <p:cNvCxnSpPr/>
          <p:nvPr/>
        </p:nvCxnSpPr>
        <p:spPr>
          <a:xfrm>
            <a:off x="1284784" y="3501008"/>
            <a:ext cx="688761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rot="16200000">
            <a:off x="912168" y="4928592"/>
            <a:ext cx="432048" cy="313184"/>
          </a:xfrm>
          <a:prstGeom prst="rect">
            <a:avLst/>
          </a:prstGeom>
        </p:spPr>
        <p:txBody>
          <a:bodyPr vert="horz" wrap="none" lIns="0" tIns="0" rIns="91440" bIns="0" rtlCol="0" anchor="t" anchorCtr="0">
            <a:normAutofit/>
          </a:bodyPr>
          <a:lstStyle/>
          <a:p>
            <a:r>
              <a:rPr lang="en-GB" dirty="0"/>
              <a:t>Ops</a:t>
            </a:r>
          </a:p>
        </p:txBody>
      </p:sp>
      <p:cxnSp>
        <p:nvCxnSpPr>
          <p:cNvPr id="34" name="Straight Connector 33"/>
          <p:cNvCxnSpPr/>
          <p:nvPr/>
        </p:nvCxnSpPr>
        <p:spPr>
          <a:xfrm>
            <a:off x="1284784" y="5085184"/>
            <a:ext cx="688761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1403648"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p:cNvSpPr/>
          <p:nvPr/>
        </p:nvSpPr>
        <p:spPr>
          <a:xfrm>
            <a:off x="1532492"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p:cNvSpPr/>
          <p:nvPr/>
        </p:nvSpPr>
        <p:spPr>
          <a:xfrm>
            <a:off x="1975014" y="110532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p:cNvSpPr/>
          <p:nvPr/>
        </p:nvSpPr>
        <p:spPr>
          <a:xfrm>
            <a:off x="2103858" y="110532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p:cNvSpPr/>
          <p:nvPr/>
        </p:nvSpPr>
        <p:spPr>
          <a:xfrm>
            <a:off x="2234802" y="110532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p:cNvSpPr/>
          <p:nvPr/>
        </p:nvSpPr>
        <p:spPr>
          <a:xfrm>
            <a:off x="2448714" y="1116947"/>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p:cNvSpPr/>
          <p:nvPr/>
        </p:nvSpPr>
        <p:spPr>
          <a:xfrm>
            <a:off x="4253208" y="110532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p:cNvSpPr/>
          <p:nvPr/>
        </p:nvSpPr>
        <p:spPr>
          <a:xfrm>
            <a:off x="4382052" y="110532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p:cNvSpPr/>
          <p:nvPr/>
        </p:nvSpPr>
        <p:spPr>
          <a:xfrm>
            <a:off x="4519106" y="110532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940152"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6068996"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p:cNvSpPr/>
          <p:nvPr/>
        </p:nvSpPr>
        <p:spPr>
          <a:xfrm>
            <a:off x="6228184"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ectangle 50"/>
          <p:cNvSpPr/>
          <p:nvPr/>
        </p:nvSpPr>
        <p:spPr>
          <a:xfrm>
            <a:off x="6357028"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p:cNvSpPr/>
          <p:nvPr/>
        </p:nvSpPr>
        <p:spPr>
          <a:xfrm>
            <a:off x="6516216"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Rectangle 52"/>
          <p:cNvSpPr/>
          <p:nvPr/>
        </p:nvSpPr>
        <p:spPr>
          <a:xfrm>
            <a:off x="6645060"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4" name="Rectangle 53"/>
          <p:cNvSpPr/>
          <p:nvPr/>
        </p:nvSpPr>
        <p:spPr>
          <a:xfrm>
            <a:off x="6804248"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p:cNvSpPr/>
          <p:nvPr/>
        </p:nvSpPr>
        <p:spPr>
          <a:xfrm>
            <a:off x="6933092"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p:cNvSpPr/>
          <p:nvPr/>
        </p:nvSpPr>
        <p:spPr>
          <a:xfrm>
            <a:off x="7164288"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p:cNvSpPr/>
          <p:nvPr/>
        </p:nvSpPr>
        <p:spPr>
          <a:xfrm>
            <a:off x="7293132"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p:cNvSpPr/>
          <p:nvPr/>
        </p:nvSpPr>
        <p:spPr>
          <a:xfrm>
            <a:off x="7452320"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p:cNvSpPr/>
          <p:nvPr/>
        </p:nvSpPr>
        <p:spPr>
          <a:xfrm>
            <a:off x="7581164" y="42930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Connector 36"/>
          <p:cNvCxnSpPr/>
          <p:nvPr/>
        </p:nvCxnSpPr>
        <p:spPr>
          <a:xfrm>
            <a:off x="6978811" y="764704"/>
            <a:ext cx="0" cy="5209728"/>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6902126"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TextBox 61"/>
          <p:cNvSpPr txBox="1"/>
          <p:nvPr/>
        </p:nvSpPr>
        <p:spPr>
          <a:xfrm>
            <a:off x="6304654" y="2508895"/>
            <a:ext cx="1341456" cy="313184"/>
          </a:xfrm>
          <a:prstGeom prst="rect">
            <a:avLst/>
          </a:prstGeom>
          <a:solidFill>
            <a:schemeClr val="bg1"/>
          </a:solidFill>
        </p:spPr>
        <p:txBody>
          <a:bodyPr vert="horz" wrap="none" lIns="0" tIns="0" rIns="91440" bIns="0" rtlCol="0" anchor="t" anchorCtr="0">
            <a:normAutofit/>
          </a:bodyPr>
          <a:lstStyle/>
          <a:p>
            <a:r>
              <a:rPr lang="en-GB" sz="1600" i="1" dirty="0"/>
              <a:t>Implementation</a:t>
            </a:r>
          </a:p>
        </p:txBody>
      </p:sp>
      <p:sp>
        <p:nvSpPr>
          <p:cNvPr id="65" name="Rectangle 64"/>
          <p:cNvSpPr/>
          <p:nvPr/>
        </p:nvSpPr>
        <p:spPr>
          <a:xfrm>
            <a:off x="1662032"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6" name="Rectangle 65"/>
          <p:cNvSpPr/>
          <p:nvPr/>
        </p:nvSpPr>
        <p:spPr>
          <a:xfrm>
            <a:off x="2582905" y="1116947"/>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Rectangle 66"/>
          <p:cNvSpPr/>
          <p:nvPr/>
        </p:nvSpPr>
        <p:spPr>
          <a:xfrm>
            <a:off x="2696650" y="1116947"/>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3374" y="1061867"/>
            <a:ext cx="349481" cy="3912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9" name="TextBox 68"/>
          <p:cNvSpPr txBox="1"/>
          <p:nvPr/>
        </p:nvSpPr>
        <p:spPr>
          <a:xfrm>
            <a:off x="7134202" y="1519066"/>
            <a:ext cx="442691" cy="276617"/>
          </a:xfrm>
          <a:prstGeom prst="rect">
            <a:avLst/>
          </a:prstGeom>
          <a:solidFill>
            <a:schemeClr val="bg1"/>
          </a:solidFill>
        </p:spPr>
        <p:txBody>
          <a:bodyPr vert="horz" wrap="none" lIns="0" tIns="0" rIns="91440" bIns="0" rtlCol="0" anchor="t" anchorCtr="0">
            <a:normAutofit lnSpcReduction="10000"/>
          </a:bodyPr>
          <a:lstStyle/>
          <a:p>
            <a:r>
              <a:rPr lang="en-GB" sz="1000" i="1" dirty="0"/>
              <a:t>Product</a:t>
            </a:r>
          </a:p>
          <a:p>
            <a:r>
              <a:rPr lang="en-GB" sz="1000" i="1" dirty="0"/>
              <a:t>Owner</a:t>
            </a:r>
          </a:p>
        </p:txBody>
      </p:sp>
      <p:sp>
        <p:nvSpPr>
          <p:cNvPr id="60" name="Rectangle 59"/>
          <p:cNvSpPr/>
          <p:nvPr/>
        </p:nvSpPr>
        <p:spPr>
          <a:xfrm>
            <a:off x="4633300" y="110532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p:cNvSpPr/>
          <p:nvPr/>
        </p:nvSpPr>
        <p:spPr>
          <a:xfrm>
            <a:off x="1578211" y="26854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4" name="Rectangle 63"/>
          <p:cNvSpPr/>
          <p:nvPr/>
        </p:nvSpPr>
        <p:spPr>
          <a:xfrm>
            <a:off x="1707055" y="26854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Rectangle 67"/>
          <p:cNvSpPr/>
          <p:nvPr/>
        </p:nvSpPr>
        <p:spPr>
          <a:xfrm>
            <a:off x="1836595" y="268549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0" name="Rectangle 69"/>
          <p:cNvSpPr/>
          <p:nvPr/>
        </p:nvSpPr>
        <p:spPr>
          <a:xfrm>
            <a:off x="2163669" y="269675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1" name="Rectangle 70"/>
          <p:cNvSpPr/>
          <p:nvPr/>
        </p:nvSpPr>
        <p:spPr>
          <a:xfrm>
            <a:off x="2292513" y="269675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2" name="Rectangle 71"/>
          <p:cNvSpPr/>
          <p:nvPr/>
        </p:nvSpPr>
        <p:spPr>
          <a:xfrm>
            <a:off x="2422053" y="2696758"/>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3" name="Rectangle 72"/>
          <p:cNvSpPr/>
          <p:nvPr/>
        </p:nvSpPr>
        <p:spPr>
          <a:xfrm>
            <a:off x="2777804" y="269202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4" name="Rectangle 73"/>
          <p:cNvSpPr/>
          <p:nvPr/>
        </p:nvSpPr>
        <p:spPr>
          <a:xfrm>
            <a:off x="2906648" y="269202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5" name="Rectangle 74"/>
          <p:cNvSpPr/>
          <p:nvPr/>
        </p:nvSpPr>
        <p:spPr>
          <a:xfrm>
            <a:off x="3036188" y="269202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6" name="Rectangle 75"/>
          <p:cNvSpPr/>
          <p:nvPr/>
        </p:nvSpPr>
        <p:spPr>
          <a:xfrm>
            <a:off x="3184663" y="1106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7" name="Rectangle 76"/>
          <p:cNvSpPr/>
          <p:nvPr/>
        </p:nvSpPr>
        <p:spPr>
          <a:xfrm>
            <a:off x="3313507" y="1106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Rectangle 77"/>
          <p:cNvSpPr/>
          <p:nvPr/>
        </p:nvSpPr>
        <p:spPr>
          <a:xfrm>
            <a:off x="3472695" y="1106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Rectangle 78"/>
          <p:cNvSpPr/>
          <p:nvPr/>
        </p:nvSpPr>
        <p:spPr>
          <a:xfrm>
            <a:off x="3803993" y="1097337"/>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79"/>
          <p:cNvSpPr/>
          <p:nvPr/>
        </p:nvSpPr>
        <p:spPr>
          <a:xfrm>
            <a:off x="3938184" y="1097337"/>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1" name="Rectangle 80"/>
          <p:cNvSpPr/>
          <p:nvPr/>
        </p:nvSpPr>
        <p:spPr>
          <a:xfrm>
            <a:off x="4051929" y="1097337"/>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p:cNvSpPr/>
          <p:nvPr/>
        </p:nvSpPr>
        <p:spPr>
          <a:xfrm>
            <a:off x="3549174" y="269202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9" name="Rectangle 88"/>
          <p:cNvSpPr/>
          <p:nvPr/>
        </p:nvSpPr>
        <p:spPr>
          <a:xfrm>
            <a:off x="3678018" y="269202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0" name="Rectangle 89"/>
          <p:cNvSpPr/>
          <p:nvPr/>
        </p:nvSpPr>
        <p:spPr>
          <a:xfrm>
            <a:off x="3807558" y="2692026"/>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94319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GB" dirty="0"/>
              <a:t>DevOps at Ordnance Survey</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512" y="44624"/>
            <a:ext cx="8856983" cy="6651419"/>
          </a:xfrm>
          <a:prstGeom prst="rect">
            <a:avLst/>
          </a:prstGeom>
        </p:spPr>
      </p:pic>
    </p:spTree>
    <p:extLst>
      <p:ext uri="{BB962C8B-B14F-4D97-AF65-F5344CB8AC3E}">
        <p14:creationId xmlns:p14="http://schemas.microsoft.com/office/powerpoint/2010/main" val="3898079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Measuring progress</a:t>
            </a:r>
          </a:p>
        </p:txBody>
      </p:sp>
      <p:sp>
        <p:nvSpPr>
          <p:cNvPr id="4" name="Text Placeholder 3"/>
          <p:cNvSpPr>
            <a:spLocks noGrp="1"/>
          </p:cNvSpPr>
          <p:nvPr>
            <p:ph type="body" sz="quarter" idx="13"/>
          </p:nvPr>
        </p:nvSpPr>
        <p:spPr/>
        <p:txBody>
          <a:bodyPr/>
          <a:lstStyle/>
          <a:p>
            <a:r>
              <a:rPr lang="en-GB" dirty="0"/>
              <a:t>DevOps at Ordnance Survey</a:t>
            </a:r>
          </a:p>
        </p:txBody>
      </p:sp>
      <p:graphicFrame>
        <p:nvGraphicFramePr>
          <p:cNvPr id="6" name="Table 5"/>
          <p:cNvGraphicFramePr>
            <a:graphicFrameLocks noGrp="1"/>
          </p:cNvGraphicFramePr>
          <p:nvPr>
            <p:extLst>
              <p:ext uri="{D42A27DB-BD31-4B8C-83A1-F6EECF244321}">
                <p14:modId xmlns:p14="http://schemas.microsoft.com/office/powerpoint/2010/main" val="1181103047"/>
              </p:ext>
            </p:extLst>
          </p:nvPr>
        </p:nvGraphicFramePr>
        <p:xfrm>
          <a:off x="450000" y="1700808"/>
          <a:ext cx="6066216" cy="1999745"/>
        </p:xfrm>
        <a:graphic>
          <a:graphicData uri="http://schemas.openxmlformats.org/drawingml/2006/table">
            <a:tbl>
              <a:tblPr firstRow="1" firstCol="1" bandRow="1">
                <a:tableStyleId>{5FD0F851-EC5A-4D38-B0AD-8093EC10F338}</a:tableStyleId>
              </a:tblPr>
              <a:tblGrid>
                <a:gridCol w="2894575">
                  <a:extLst>
                    <a:ext uri="{9D8B030D-6E8A-4147-A177-3AD203B41FA5}">
                      <a16:colId xmlns:a16="http://schemas.microsoft.com/office/drawing/2014/main" val="20000"/>
                    </a:ext>
                  </a:extLst>
                </a:gridCol>
                <a:gridCol w="1587465">
                  <a:extLst>
                    <a:ext uri="{9D8B030D-6E8A-4147-A177-3AD203B41FA5}">
                      <a16:colId xmlns:a16="http://schemas.microsoft.com/office/drawing/2014/main" val="20001"/>
                    </a:ext>
                  </a:extLst>
                </a:gridCol>
                <a:gridCol w="1584176">
                  <a:extLst>
                    <a:ext uri="{9D8B030D-6E8A-4147-A177-3AD203B41FA5}">
                      <a16:colId xmlns:a16="http://schemas.microsoft.com/office/drawing/2014/main" val="20002"/>
                    </a:ext>
                  </a:extLst>
                </a:gridCol>
              </a:tblGrid>
              <a:tr h="275784">
                <a:tc>
                  <a:txBody>
                    <a:bodyPr/>
                    <a:lstStyle/>
                    <a:p>
                      <a:pPr>
                        <a:lnSpc>
                          <a:spcPct val="107000"/>
                        </a:lnSpc>
                        <a:spcAft>
                          <a:spcPts val="800"/>
                        </a:spcAft>
                      </a:pPr>
                      <a:r>
                        <a:rPr lang="en-GB" sz="1600" baseline="0" dirty="0">
                          <a:effectLst/>
                        </a:rPr>
                        <a:t>Measure / Metric</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marL="0" algn="l" defTabSz="914400" rtl="0" eaLnBrk="1" latinLnBrk="0" hangingPunct="1">
                        <a:lnSpc>
                          <a:spcPct val="107000"/>
                        </a:lnSpc>
                        <a:spcAft>
                          <a:spcPts val="800"/>
                        </a:spcAft>
                      </a:pPr>
                      <a:r>
                        <a:rPr lang="en-GB" sz="1600" kern="1200" baseline="0" dirty="0">
                          <a:effectLst/>
                        </a:rPr>
                        <a:t>Before</a:t>
                      </a:r>
                      <a:endParaRPr lang="en-GB" sz="1600" b="1" kern="1200" baseline="0" dirty="0">
                        <a:solidFill>
                          <a:schemeClr val="bg1"/>
                        </a:solidFill>
                        <a:effectLst/>
                        <a:latin typeface="+mn-lt"/>
                        <a:ea typeface="+mn-ea"/>
                        <a:cs typeface="+mn-cs"/>
                      </a:endParaRPr>
                    </a:p>
                  </a:txBody>
                  <a:tcPr marL="63500" marR="63500" marT="9525" marB="0"/>
                </a:tc>
                <a:tc>
                  <a:txBody>
                    <a:bodyPr/>
                    <a:lstStyle/>
                    <a:p>
                      <a:pPr marL="0" algn="l" defTabSz="914400" rtl="0" eaLnBrk="1" latinLnBrk="0" hangingPunct="1">
                        <a:lnSpc>
                          <a:spcPct val="107000"/>
                        </a:lnSpc>
                        <a:spcAft>
                          <a:spcPts val="800"/>
                        </a:spcAft>
                      </a:pPr>
                      <a:r>
                        <a:rPr lang="en-GB" sz="1600" kern="1200" baseline="0" dirty="0">
                          <a:effectLst/>
                        </a:rPr>
                        <a:t>After</a:t>
                      </a:r>
                      <a:endParaRPr lang="en-GB" sz="1600" b="1" kern="1200" baseline="0" dirty="0">
                        <a:solidFill>
                          <a:schemeClr val="bg1"/>
                        </a:solidFill>
                        <a:effectLst/>
                        <a:latin typeface="+mn-lt"/>
                        <a:ea typeface="+mn-ea"/>
                        <a:cs typeface="+mn-cs"/>
                      </a:endParaRPr>
                    </a:p>
                  </a:txBody>
                  <a:tcPr marL="63500" marR="63500" marT="9525" marB="0"/>
                </a:tc>
                <a:extLst>
                  <a:ext uri="{0D108BD9-81ED-4DB2-BD59-A6C34878D82A}">
                    <a16:rowId xmlns:a16="http://schemas.microsoft.com/office/drawing/2014/main" val="10000"/>
                  </a:ext>
                </a:extLst>
              </a:tr>
              <a:tr h="275784">
                <a:tc>
                  <a:txBody>
                    <a:bodyPr/>
                    <a:lstStyle/>
                    <a:p>
                      <a:pPr>
                        <a:lnSpc>
                          <a:spcPct val="107000"/>
                        </a:lnSpc>
                        <a:spcAft>
                          <a:spcPts val="800"/>
                        </a:spcAft>
                      </a:pPr>
                      <a:r>
                        <a:rPr lang="en-GB" sz="1600" baseline="0" dirty="0">
                          <a:effectLst/>
                        </a:rPr>
                        <a:t>Order backlog queue</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20-25 orders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1"/>
                  </a:ext>
                </a:extLst>
              </a:tr>
              <a:tr h="275784">
                <a:tc>
                  <a:txBody>
                    <a:bodyPr/>
                    <a:lstStyle/>
                    <a:p>
                      <a:pPr>
                        <a:lnSpc>
                          <a:spcPct val="107000"/>
                        </a:lnSpc>
                        <a:spcAft>
                          <a:spcPts val="800"/>
                        </a:spcAft>
                      </a:pPr>
                      <a:r>
                        <a:rPr lang="en-GB" sz="1600" baseline="0" dirty="0">
                          <a:effectLst/>
                        </a:rPr>
                        <a:t>Lag time to start order</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2"/>
                  </a:ext>
                </a:extLst>
              </a:tr>
              <a:tr h="313770">
                <a:tc>
                  <a:txBody>
                    <a:bodyPr/>
                    <a:lstStyle/>
                    <a:p>
                      <a:pPr>
                        <a:lnSpc>
                          <a:spcPct val="107000"/>
                        </a:lnSpc>
                        <a:spcAft>
                          <a:spcPts val="800"/>
                        </a:spcAft>
                      </a:pPr>
                      <a:r>
                        <a:rPr lang="en-GB" sz="1600" baseline="0" dirty="0">
                          <a:effectLst/>
                        </a:rPr>
                        <a:t>Simple VM</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0.5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3"/>
                  </a:ext>
                </a:extLst>
              </a:tr>
              <a:tr h="307055">
                <a:tc>
                  <a:txBody>
                    <a:bodyPr/>
                    <a:lstStyle/>
                    <a:p>
                      <a:pPr>
                        <a:lnSpc>
                          <a:spcPct val="107000"/>
                        </a:lnSpc>
                        <a:spcAft>
                          <a:spcPts val="800"/>
                        </a:spcAft>
                      </a:pPr>
                      <a:r>
                        <a:rPr lang="en-GB" sz="1600" baseline="0" dirty="0">
                          <a:effectLst/>
                        </a:rPr>
                        <a:t>System Environment Build</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4"/>
                  </a:ext>
                </a:extLst>
              </a:tr>
              <a:tr h="275784">
                <a:tc>
                  <a:txBody>
                    <a:bodyPr/>
                    <a:lstStyle/>
                    <a:p>
                      <a:pPr>
                        <a:lnSpc>
                          <a:spcPct val="107000"/>
                        </a:lnSpc>
                        <a:spcAft>
                          <a:spcPts val="800"/>
                        </a:spcAft>
                      </a:pPr>
                      <a:r>
                        <a:rPr lang="en-GB" sz="1600" baseline="0" dirty="0">
                          <a:effectLst/>
                        </a:rPr>
                        <a:t>System Environment Rebuild</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1 day</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5"/>
                  </a:ext>
                </a:extLst>
              </a:tr>
              <a:tr h="275784">
                <a:tc>
                  <a:txBody>
                    <a:bodyPr/>
                    <a:lstStyle/>
                    <a:p>
                      <a:pPr>
                        <a:lnSpc>
                          <a:spcPct val="107000"/>
                        </a:lnSpc>
                        <a:spcAft>
                          <a:spcPts val="800"/>
                        </a:spcAft>
                      </a:pPr>
                      <a:r>
                        <a:rPr lang="en-GB" sz="1600" baseline="0" dirty="0">
                          <a:effectLst/>
                        </a:rPr>
                        <a:t>Transition to Operations</a:t>
                      </a:r>
                      <a:endParaRPr lang="en-GB" sz="1600" baseline="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6"/>
                  </a:ext>
                </a:extLst>
              </a:tr>
            </a:tbl>
          </a:graphicData>
        </a:graphic>
      </p:graphicFrame>
      <p:sp>
        <p:nvSpPr>
          <p:cNvPr id="7" name="Text Placeholder 3"/>
          <p:cNvSpPr txBox="1">
            <a:spLocks/>
          </p:cNvSpPr>
          <p:nvPr/>
        </p:nvSpPr>
        <p:spPr>
          <a:xfrm>
            <a:off x="450000" y="1052736"/>
            <a:ext cx="8229600" cy="4437256"/>
          </a:xfrm>
          <a:prstGeom prst="rect">
            <a:avLst/>
          </a:prstGeom>
        </p:spPr>
        <p:txBody>
          <a:bodyPr lIns="0" tIns="0" bIns="1800000" anchor="t" anchorCtr="0">
            <a:noAutofit/>
          </a:bodyPr>
          <a:lstStyle>
            <a:lvl1pPr marL="0" indent="0" algn="l" defTabSz="914400" rtl="0" eaLnBrk="1" latinLnBrk="0" hangingPunct="1">
              <a:spcBef>
                <a:spcPts val="300"/>
              </a:spcBef>
              <a:buFontTx/>
              <a:buNone/>
              <a:defRPr sz="800" kern="1200">
                <a:solidFill>
                  <a:srgbClr val="3F3C3C"/>
                </a:solidFill>
                <a:latin typeface="Source Sans Pro"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1600" i="1" dirty="0"/>
              <a:t>Single Project</a:t>
            </a:r>
          </a:p>
          <a:p>
            <a:r>
              <a:rPr lang="en-GB" sz="1600" dirty="0"/>
              <a:t> </a:t>
            </a:r>
          </a:p>
          <a:p>
            <a:pPr marL="285750" indent="-285750"/>
            <a:endParaRPr lang="en-GB" sz="1600" dirty="0"/>
          </a:p>
          <a:p>
            <a:pPr marL="342900" indent="-342900">
              <a:buFont typeface="Arial" panose="020B0604020202020204" pitchFamily="34" charset="0"/>
              <a:buChar char="•"/>
            </a:pPr>
            <a:endParaRPr lang="en-GB" sz="1600" dirty="0"/>
          </a:p>
        </p:txBody>
      </p:sp>
    </p:spTree>
    <p:extLst>
      <p:ext uri="{BB962C8B-B14F-4D97-AF65-F5344CB8AC3E}">
        <p14:creationId xmlns:p14="http://schemas.microsoft.com/office/powerpoint/2010/main" val="41414464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395536" y="2492896"/>
            <a:ext cx="8229600" cy="720080"/>
          </a:xfrm>
        </p:spPr>
        <p:txBody>
          <a:bodyPr>
            <a:noAutofit/>
          </a:bodyPr>
          <a:lstStyle/>
          <a:p>
            <a:pPr algn="ctr"/>
            <a:r>
              <a:rPr lang="en-GB" sz="4000" dirty="0">
                <a:latin typeface="Cooper Std Black" panose="0208090304030B020404" pitchFamily="18" charset="0"/>
              </a:rPr>
              <a:t>What did we do next?</a:t>
            </a:r>
          </a:p>
          <a:p>
            <a:pPr algn="ctr"/>
            <a:endParaRPr lang="en-GB" sz="4000" dirty="0">
              <a:latin typeface="Cooper Std Black" panose="0208090304030B020404" pitchFamily="18" charset="0"/>
            </a:endParaRPr>
          </a:p>
        </p:txBody>
      </p:sp>
      <p:sp>
        <p:nvSpPr>
          <p:cNvPr id="5" name="Text Placeholder 3"/>
          <p:cNvSpPr>
            <a:spLocks noGrp="1"/>
          </p:cNvSpPr>
          <p:nvPr>
            <p:ph type="body" sz="quarter" idx="13"/>
          </p:nvPr>
        </p:nvSpPr>
        <p:spPr>
          <a:xfrm>
            <a:off x="2214000" y="6246000"/>
            <a:ext cx="2894400" cy="360362"/>
          </a:xfrm>
        </p:spPr>
        <p:txBody>
          <a:bodyPr/>
          <a:lstStyle/>
          <a:p>
            <a:r>
              <a:rPr lang="en-GB" dirty="0"/>
              <a:t>DevOps at Ordnance Survey</a:t>
            </a:r>
          </a:p>
        </p:txBody>
      </p:sp>
    </p:spTree>
    <p:extLst>
      <p:ext uri="{BB962C8B-B14F-4D97-AF65-F5344CB8AC3E}">
        <p14:creationId xmlns:p14="http://schemas.microsoft.com/office/powerpoint/2010/main" val="36768908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Single Common backlog</a:t>
            </a:r>
          </a:p>
        </p:txBody>
      </p:sp>
      <p:sp>
        <p:nvSpPr>
          <p:cNvPr id="4" name="Text Placeholder 3"/>
          <p:cNvSpPr>
            <a:spLocks noGrp="1"/>
          </p:cNvSpPr>
          <p:nvPr>
            <p:ph type="body" sz="quarter" idx="13"/>
          </p:nvPr>
        </p:nvSpPr>
        <p:spPr/>
        <p:txBody>
          <a:bodyPr/>
          <a:lstStyle/>
          <a:p>
            <a:r>
              <a:rPr lang="en-GB" dirty="0"/>
              <a:t>DevOps at Ordnance Survey</a:t>
            </a:r>
          </a:p>
        </p:txBody>
      </p:sp>
      <p:sp>
        <p:nvSpPr>
          <p:cNvPr id="7" name="Rectangle 6"/>
          <p:cNvSpPr/>
          <p:nvPr/>
        </p:nvSpPr>
        <p:spPr>
          <a:xfrm>
            <a:off x="2843808" y="836712"/>
            <a:ext cx="2952328" cy="4320480"/>
          </a:xfrm>
          <a:prstGeom prst="rect">
            <a:avLst/>
          </a:prstGeom>
          <a:solidFill>
            <a:schemeClr val="accent3">
              <a:lumMod val="20000"/>
              <a:lumOff val="8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GB" sz="2000" b="1" dirty="0">
                <a:solidFill>
                  <a:schemeClr val="tx1"/>
                </a:solidFill>
              </a:rPr>
              <a:t>Backlog</a:t>
            </a:r>
          </a:p>
        </p:txBody>
      </p:sp>
      <p:sp>
        <p:nvSpPr>
          <p:cNvPr id="9" name="Rectangle 8"/>
          <p:cNvSpPr/>
          <p:nvPr/>
        </p:nvSpPr>
        <p:spPr>
          <a:xfrm>
            <a:off x="3093517" y="1451075"/>
            <a:ext cx="2448272" cy="288032"/>
          </a:xfrm>
          <a:prstGeom prst="rect">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p:nvSpPr>
        <p:spPr>
          <a:xfrm>
            <a:off x="3093517" y="2828764"/>
            <a:ext cx="2448272" cy="348208"/>
          </a:xfrm>
          <a:prstGeom prst="rect">
            <a:avLst/>
          </a:prstGeom>
          <a:solidFill>
            <a:schemeClr val="accent3">
              <a:lumMod val="60000"/>
              <a:lumOff val="4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3090119" y="3853928"/>
            <a:ext cx="2448272" cy="576064"/>
          </a:xfrm>
          <a:prstGeom prst="rect">
            <a:avLst/>
          </a:prstGeom>
          <a:solidFill>
            <a:schemeClr val="accent3">
              <a:lumMod val="40000"/>
              <a:lumOff val="6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3090119" y="4565074"/>
            <a:ext cx="2448272" cy="512744"/>
          </a:xfrm>
          <a:prstGeom prst="rect">
            <a:avLst/>
          </a:prstGeom>
          <a:solidFill>
            <a:schemeClr val="accent3">
              <a:lumMod val="40000"/>
              <a:lumOff val="6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16"/>
          <p:cNvSpPr/>
          <p:nvPr/>
        </p:nvSpPr>
        <p:spPr>
          <a:xfrm>
            <a:off x="3095836" y="1874193"/>
            <a:ext cx="2448272" cy="288032"/>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p:cNvSpPr/>
          <p:nvPr/>
        </p:nvSpPr>
        <p:spPr>
          <a:xfrm>
            <a:off x="3095836" y="2400634"/>
            <a:ext cx="2448272" cy="288032"/>
          </a:xfrm>
          <a:prstGeom prst="rect">
            <a:avLst/>
          </a:prstGeom>
          <a:solidFill>
            <a:schemeClr val="accent1">
              <a:lumMod val="75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p:cNvSpPr/>
          <p:nvPr/>
        </p:nvSpPr>
        <p:spPr>
          <a:xfrm>
            <a:off x="3090119" y="3317070"/>
            <a:ext cx="2448272" cy="432048"/>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0232" y="2663514"/>
            <a:ext cx="864096" cy="9672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4" name="Rectangle 23"/>
          <p:cNvSpPr/>
          <p:nvPr/>
        </p:nvSpPr>
        <p:spPr>
          <a:xfrm>
            <a:off x="323528" y="2724306"/>
            <a:ext cx="936104"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Dev</a:t>
            </a:r>
          </a:p>
        </p:txBody>
      </p:sp>
      <p:sp>
        <p:nvSpPr>
          <p:cNvPr id="26" name="Rectangle 25"/>
          <p:cNvSpPr/>
          <p:nvPr/>
        </p:nvSpPr>
        <p:spPr>
          <a:xfrm>
            <a:off x="7676525" y="2663514"/>
            <a:ext cx="1276913"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DevOps</a:t>
            </a:r>
          </a:p>
        </p:txBody>
      </p:sp>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6115" y="2480580"/>
            <a:ext cx="817142" cy="9147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5" name="Straight Arrow Connector 4"/>
          <p:cNvCxnSpPr/>
          <p:nvPr/>
        </p:nvCxnSpPr>
        <p:spPr>
          <a:xfrm flipV="1">
            <a:off x="2343543" y="1595091"/>
            <a:ext cx="644281" cy="1429646"/>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2325657" y="3002869"/>
            <a:ext cx="662167" cy="43733"/>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2356254" y="3046603"/>
            <a:ext cx="631570" cy="1088807"/>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2343543" y="3079995"/>
            <a:ext cx="746576" cy="1859347"/>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026" idx="1"/>
          </p:cNvCxnSpPr>
          <p:nvPr/>
        </p:nvCxnSpPr>
        <p:spPr>
          <a:xfrm flipH="1" flipV="1">
            <a:off x="5674599" y="1957526"/>
            <a:ext cx="985633" cy="1189624"/>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flipV="1">
            <a:off x="5674599" y="2544650"/>
            <a:ext cx="957916" cy="611706"/>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5674599" y="3340618"/>
            <a:ext cx="957916" cy="232398"/>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28" name="Text Placeholder 3"/>
          <p:cNvSpPr>
            <a:spLocks noGrp="1"/>
          </p:cNvSpPr>
          <p:nvPr>
            <p:ph type="body" sz="quarter" idx="12"/>
          </p:nvPr>
        </p:nvSpPr>
        <p:spPr>
          <a:xfrm>
            <a:off x="469819" y="5247164"/>
            <a:ext cx="8229600" cy="836856"/>
          </a:xfrm>
        </p:spPr>
        <p:txBody>
          <a:bodyPr>
            <a:normAutofit/>
          </a:bodyPr>
          <a:lstStyle/>
          <a:p>
            <a:pPr marL="285750" indent="-285750">
              <a:buFont typeface="Arial" panose="020B0604020202020204" pitchFamily="34" charset="0"/>
              <a:buChar char="•"/>
            </a:pPr>
            <a:r>
              <a:rPr lang="en-GB" sz="2000" dirty="0"/>
              <a:t>Collaboration in project team</a:t>
            </a:r>
          </a:p>
          <a:p>
            <a:pPr marL="285750" indent="-285750">
              <a:buFont typeface="Arial" panose="020B0604020202020204" pitchFamily="34" charset="0"/>
              <a:buChar char="•"/>
            </a:pPr>
            <a:r>
              <a:rPr lang="en-GB" sz="2000" dirty="0"/>
              <a:t>Joint prioritisation</a:t>
            </a:r>
          </a:p>
          <a:p>
            <a:pPr marL="1200150" lvl="1" indent="-285750"/>
            <a:endParaRPr lang="en-GB" sz="2000" dirty="0"/>
          </a:p>
        </p:txBody>
      </p:sp>
      <p:sp>
        <p:nvSpPr>
          <p:cNvPr id="29" name="Rectangle 28"/>
          <p:cNvSpPr/>
          <p:nvPr/>
        </p:nvSpPr>
        <p:spPr>
          <a:xfrm>
            <a:off x="7676526" y="3279764"/>
            <a:ext cx="1276913" cy="574164"/>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Service Delivery</a:t>
            </a:r>
          </a:p>
        </p:txBody>
      </p:sp>
    </p:spTree>
    <p:extLst>
      <p:ext uri="{BB962C8B-B14F-4D97-AF65-F5344CB8AC3E}">
        <p14:creationId xmlns:p14="http://schemas.microsoft.com/office/powerpoint/2010/main" val="5310521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Bring operations closer</a:t>
            </a:r>
          </a:p>
        </p:txBody>
      </p:sp>
      <p:sp>
        <p:nvSpPr>
          <p:cNvPr id="4" name="Text Placeholder 3"/>
          <p:cNvSpPr>
            <a:spLocks noGrp="1"/>
          </p:cNvSpPr>
          <p:nvPr>
            <p:ph type="body" sz="quarter" idx="13"/>
          </p:nvPr>
        </p:nvSpPr>
        <p:spPr/>
        <p:txBody>
          <a:bodyPr/>
          <a:lstStyle/>
          <a:p>
            <a:r>
              <a:rPr lang="en-GB" dirty="0"/>
              <a:t>DevOps at Ordnance Survey – An Experience Report</a:t>
            </a:r>
          </a:p>
        </p:txBody>
      </p:sp>
      <p:sp>
        <p:nvSpPr>
          <p:cNvPr id="6" name="Oval 5"/>
          <p:cNvSpPr/>
          <p:nvPr/>
        </p:nvSpPr>
        <p:spPr>
          <a:xfrm>
            <a:off x="4594913" y="1097350"/>
            <a:ext cx="3240360" cy="3024336"/>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GB"/>
          </a:p>
        </p:txBody>
      </p:sp>
      <p:sp>
        <p:nvSpPr>
          <p:cNvPr id="7" name="Oval 6"/>
          <p:cNvSpPr/>
          <p:nvPr/>
        </p:nvSpPr>
        <p:spPr>
          <a:xfrm>
            <a:off x="1286202" y="1098094"/>
            <a:ext cx="3274828" cy="3023964"/>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a:p>
        </p:txBody>
      </p:sp>
      <p:sp>
        <p:nvSpPr>
          <p:cNvPr id="8" name="Rectangle 7"/>
          <p:cNvSpPr/>
          <p:nvPr/>
        </p:nvSpPr>
        <p:spPr>
          <a:xfrm>
            <a:off x="2455564" y="4482470"/>
            <a:ext cx="936104"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Dev</a:t>
            </a:r>
          </a:p>
        </p:txBody>
      </p:sp>
      <p:sp>
        <p:nvSpPr>
          <p:cNvPr id="24" name="Oval 23"/>
          <p:cNvSpPr/>
          <p:nvPr/>
        </p:nvSpPr>
        <p:spPr>
          <a:xfrm>
            <a:off x="3615426" y="2178028"/>
            <a:ext cx="936104" cy="864096"/>
          </a:xfrm>
          <a:prstGeom prst="ellipse">
            <a:avLst/>
          </a:prstGeom>
          <a:solidFill>
            <a:schemeClr val="accent3">
              <a:alpha val="46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33" name="Text Placeholder 3"/>
          <p:cNvSpPr>
            <a:spLocks noGrp="1"/>
          </p:cNvSpPr>
          <p:nvPr>
            <p:ph type="body" sz="quarter" idx="12"/>
          </p:nvPr>
        </p:nvSpPr>
        <p:spPr>
          <a:xfrm>
            <a:off x="469819" y="5247164"/>
            <a:ext cx="8229600" cy="836856"/>
          </a:xfrm>
        </p:spPr>
        <p:txBody>
          <a:bodyPr>
            <a:normAutofit/>
          </a:bodyPr>
          <a:lstStyle/>
          <a:p>
            <a:pPr marL="285750" indent="-285750">
              <a:buFont typeface="Arial" panose="020B0604020202020204" pitchFamily="34" charset="0"/>
              <a:buChar char="•"/>
            </a:pPr>
            <a:r>
              <a:rPr lang="en-GB" sz="2000" dirty="0"/>
              <a:t>Cross-team collaboration</a:t>
            </a:r>
          </a:p>
          <a:p>
            <a:pPr marL="285750" indent="-285750">
              <a:buFont typeface="Arial" panose="020B0604020202020204" pitchFamily="34" charset="0"/>
              <a:buChar char="•"/>
            </a:pPr>
            <a:r>
              <a:rPr lang="en-GB" sz="2000" dirty="0"/>
              <a:t>Automate operations requirements</a:t>
            </a:r>
          </a:p>
          <a:p>
            <a:pPr marL="1200150" lvl="1" indent="-285750"/>
            <a:endParaRPr lang="en-GB" sz="2000" dirty="0"/>
          </a:p>
        </p:txBody>
      </p:sp>
      <p:sp>
        <p:nvSpPr>
          <p:cNvPr id="10" name="Rectangle 9"/>
          <p:cNvSpPr/>
          <p:nvPr/>
        </p:nvSpPr>
        <p:spPr>
          <a:xfrm>
            <a:off x="5576636" y="4474968"/>
            <a:ext cx="1276913" cy="53820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Service Delivery</a:t>
            </a:r>
          </a:p>
        </p:txBody>
      </p:sp>
      <p:sp>
        <p:nvSpPr>
          <p:cNvPr id="11" name="Rectangle 10"/>
          <p:cNvSpPr/>
          <p:nvPr/>
        </p:nvSpPr>
        <p:spPr>
          <a:xfrm>
            <a:off x="3534343" y="4479549"/>
            <a:ext cx="1098270"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DevOps</a:t>
            </a:r>
          </a:p>
        </p:txBody>
      </p:sp>
    </p:spTree>
    <p:extLst>
      <p:ext uri="{BB962C8B-B14F-4D97-AF65-F5344CB8AC3E}">
        <p14:creationId xmlns:p14="http://schemas.microsoft.com/office/powerpoint/2010/main" val="8362301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Work shifted left &amp; up</a:t>
            </a:r>
          </a:p>
        </p:txBody>
      </p:sp>
      <p:sp>
        <p:nvSpPr>
          <p:cNvPr id="4" name="Text Placeholder 3"/>
          <p:cNvSpPr>
            <a:spLocks noGrp="1"/>
          </p:cNvSpPr>
          <p:nvPr>
            <p:ph type="body" sz="quarter" idx="13"/>
          </p:nvPr>
        </p:nvSpPr>
        <p:spPr/>
        <p:txBody>
          <a:bodyPr/>
          <a:lstStyle/>
          <a:p>
            <a:r>
              <a:rPr lang="en-GB" dirty="0"/>
              <a:t>DevOps at Ordnance Survey</a:t>
            </a:r>
          </a:p>
        </p:txBody>
      </p:sp>
      <p:cxnSp>
        <p:nvCxnSpPr>
          <p:cNvPr id="7" name="Straight Arrow Connector 6"/>
          <p:cNvCxnSpPr/>
          <p:nvPr/>
        </p:nvCxnSpPr>
        <p:spPr>
          <a:xfrm flipV="1">
            <a:off x="611560" y="908720"/>
            <a:ext cx="0" cy="4968552"/>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827584" y="5589240"/>
            <a:ext cx="7560840" cy="0"/>
          </a:xfrm>
          <a:prstGeom prst="straightConnector1">
            <a:avLst/>
          </a:prstGeom>
          <a:ln w="38100">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635896" y="5745832"/>
            <a:ext cx="1800200" cy="457200"/>
          </a:xfrm>
          <a:prstGeom prst="rect">
            <a:avLst/>
          </a:prstGeom>
        </p:spPr>
        <p:txBody>
          <a:bodyPr vert="horz" wrap="none" lIns="0" tIns="0" rIns="91440" bIns="0" rtlCol="0" anchor="t" anchorCtr="0">
            <a:normAutofit/>
          </a:bodyPr>
          <a:lstStyle/>
          <a:p>
            <a:r>
              <a:rPr lang="en-GB" dirty="0"/>
              <a:t>Elapsed Time</a:t>
            </a:r>
          </a:p>
        </p:txBody>
      </p:sp>
      <p:sp>
        <p:nvSpPr>
          <p:cNvPr id="12" name="TextBox 11"/>
          <p:cNvSpPr txBox="1"/>
          <p:nvPr/>
        </p:nvSpPr>
        <p:spPr>
          <a:xfrm rot="16200000">
            <a:off x="58924" y="2760923"/>
            <a:ext cx="648072" cy="457200"/>
          </a:xfrm>
          <a:prstGeom prst="rect">
            <a:avLst/>
          </a:prstGeom>
        </p:spPr>
        <p:txBody>
          <a:bodyPr vert="horz" wrap="none" lIns="0" tIns="0" rIns="91440" bIns="0" rtlCol="0" anchor="t" anchorCtr="0">
            <a:normAutofit/>
          </a:bodyPr>
          <a:lstStyle/>
          <a:p>
            <a:r>
              <a:rPr lang="en-GB" dirty="0"/>
              <a:t>Value</a:t>
            </a:r>
          </a:p>
        </p:txBody>
      </p:sp>
      <p:sp>
        <p:nvSpPr>
          <p:cNvPr id="27" name="TextBox 26"/>
          <p:cNvSpPr txBox="1"/>
          <p:nvPr/>
        </p:nvSpPr>
        <p:spPr>
          <a:xfrm rot="16200000">
            <a:off x="912168" y="1760240"/>
            <a:ext cx="432048" cy="313184"/>
          </a:xfrm>
          <a:prstGeom prst="rect">
            <a:avLst/>
          </a:prstGeom>
        </p:spPr>
        <p:txBody>
          <a:bodyPr vert="horz" wrap="none" lIns="0" tIns="0" rIns="91440" bIns="0" rtlCol="0" anchor="t" anchorCtr="0">
            <a:normAutofit/>
          </a:bodyPr>
          <a:lstStyle/>
          <a:p>
            <a:r>
              <a:rPr lang="en-GB" dirty="0"/>
              <a:t>Project</a:t>
            </a:r>
          </a:p>
        </p:txBody>
      </p:sp>
      <p:cxnSp>
        <p:nvCxnSpPr>
          <p:cNvPr id="26" name="Straight Connector 25"/>
          <p:cNvCxnSpPr/>
          <p:nvPr/>
        </p:nvCxnSpPr>
        <p:spPr>
          <a:xfrm>
            <a:off x="1284784" y="1916832"/>
            <a:ext cx="688761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rot="16200000">
            <a:off x="893564" y="2762536"/>
            <a:ext cx="432048" cy="313184"/>
          </a:xfrm>
          <a:prstGeom prst="rect">
            <a:avLst/>
          </a:prstGeom>
        </p:spPr>
        <p:txBody>
          <a:bodyPr vert="horz" wrap="none" lIns="0" tIns="0" rIns="91440" bIns="0" rtlCol="0" anchor="t" anchorCtr="0">
            <a:normAutofit/>
          </a:bodyPr>
          <a:lstStyle/>
          <a:p>
            <a:r>
              <a:rPr lang="en-GB" dirty="0"/>
              <a:t>Ops</a:t>
            </a:r>
          </a:p>
        </p:txBody>
      </p:sp>
      <p:cxnSp>
        <p:nvCxnSpPr>
          <p:cNvPr id="34" name="Straight Connector 33"/>
          <p:cNvCxnSpPr/>
          <p:nvPr/>
        </p:nvCxnSpPr>
        <p:spPr>
          <a:xfrm>
            <a:off x="1266180" y="2919128"/>
            <a:ext cx="6887616"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1403648"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p:cNvSpPr/>
          <p:nvPr/>
        </p:nvSpPr>
        <p:spPr>
          <a:xfrm>
            <a:off x="1532492"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p:cNvSpPr/>
          <p:nvPr/>
        </p:nvSpPr>
        <p:spPr>
          <a:xfrm>
            <a:off x="5311373" y="1102221"/>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p:cNvSpPr/>
          <p:nvPr/>
        </p:nvSpPr>
        <p:spPr>
          <a:xfrm>
            <a:off x="5440217" y="1102221"/>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Rectangle 54"/>
          <p:cNvSpPr/>
          <p:nvPr/>
        </p:nvSpPr>
        <p:spPr>
          <a:xfrm>
            <a:off x="5604504" y="2127040"/>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6" name="Rectangle 55"/>
          <p:cNvSpPr/>
          <p:nvPr/>
        </p:nvSpPr>
        <p:spPr>
          <a:xfrm>
            <a:off x="5835700" y="2127040"/>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7" name="Rectangle 56"/>
          <p:cNvSpPr/>
          <p:nvPr/>
        </p:nvSpPr>
        <p:spPr>
          <a:xfrm>
            <a:off x="5964544" y="2127040"/>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8" name="Rectangle 57"/>
          <p:cNvSpPr/>
          <p:nvPr/>
        </p:nvSpPr>
        <p:spPr>
          <a:xfrm>
            <a:off x="6123732" y="2127040"/>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9" name="Rectangle 58"/>
          <p:cNvSpPr/>
          <p:nvPr/>
        </p:nvSpPr>
        <p:spPr>
          <a:xfrm>
            <a:off x="6252576" y="2127040"/>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7" name="Straight Connector 36"/>
          <p:cNvCxnSpPr/>
          <p:nvPr/>
        </p:nvCxnSpPr>
        <p:spPr>
          <a:xfrm>
            <a:off x="5650223" y="764704"/>
            <a:ext cx="0" cy="5209728"/>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5592142"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TextBox 61"/>
          <p:cNvSpPr txBox="1"/>
          <p:nvPr/>
        </p:nvSpPr>
        <p:spPr>
          <a:xfrm>
            <a:off x="4994670" y="2508895"/>
            <a:ext cx="1341456" cy="313184"/>
          </a:xfrm>
          <a:prstGeom prst="rect">
            <a:avLst/>
          </a:prstGeom>
          <a:solidFill>
            <a:schemeClr val="bg1"/>
          </a:solidFill>
        </p:spPr>
        <p:txBody>
          <a:bodyPr vert="horz" wrap="none" lIns="0" tIns="0" rIns="91440" bIns="0" rtlCol="0" anchor="t" anchorCtr="0">
            <a:normAutofit/>
          </a:bodyPr>
          <a:lstStyle/>
          <a:p>
            <a:r>
              <a:rPr lang="en-GB" sz="1600" i="1" dirty="0"/>
              <a:t>Implementation</a:t>
            </a:r>
          </a:p>
        </p:txBody>
      </p:sp>
      <p:sp>
        <p:nvSpPr>
          <p:cNvPr id="65" name="Rectangle 64"/>
          <p:cNvSpPr/>
          <p:nvPr/>
        </p:nvSpPr>
        <p:spPr>
          <a:xfrm>
            <a:off x="1662032"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10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8500" y="974911"/>
            <a:ext cx="349481" cy="3912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9" name="TextBox 68"/>
          <p:cNvSpPr txBox="1"/>
          <p:nvPr/>
        </p:nvSpPr>
        <p:spPr>
          <a:xfrm>
            <a:off x="5861133" y="1501908"/>
            <a:ext cx="442691" cy="276617"/>
          </a:xfrm>
          <a:prstGeom prst="rect">
            <a:avLst/>
          </a:prstGeom>
          <a:solidFill>
            <a:schemeClr val="bg1"/>
          </a:solidFill>
        </p:spPr>
        <p:txBody>
          <a:bodyPr vert="horz" wrap="none" lIns="0" tIns="0" rIns="91440" bIns="0" rtlCol="0" anchor="t" anchorCtr="0">
            <a:normAutofit lnSpcReduction="10000"/>
          </a:bodyPr>
          <a:lstStyle/>
          <a:p>
            <a:r>
              <a:rPr lang="en-GB" sz="1000" i="1" dirty="0"/>
              <a:t>Product</a:t>
            </a:r>
          </a:p>
          <a:p>
            <a:r>
              <a:rPr lang="en-GB" sz="1000" i="1" dirty="0"/>
              <a:t>Owner</a:t>
            </a:r>
          </a:p>
        </p:txBody>
      </p:sp>
      <p:sp>
        <p:nvSpPr>
          <p:cNvPr id="82" name="Rectangle 81"/>
          <p:cNvSpPr/>
          <p:nvPr/>
        </p:nvSpPr>
        <p:spPr>
          <a:xfrm>
            <a:off x="1791572" y="1102221"/>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3" name="Rectangle 82"/>
          <p:cNvSpPr/>
          <p:nvPr/>
        </p:nvSpPr>
        <p:spPr>
          <a:xfrm>
            <a:off x="1920416" y="1102221"/>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Rectangle 83"/>
          <p:cNvSpPr/>
          <p:nvPr/>
        </p:nvSpPr>
        <p:spPr>
          <a:xfrm>
            <a:off x="2049956" y="1102221"/>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Rectangle 84"/>
          <p:cNvSpPr/>
          <p:nvPr/>
        </p:nvSpPr>
        <p:spPr>
          <a:xfrm>
            <a:off x="2186528" y="1099584"/>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Rectangle 85"/>
          <p:cNvSpPr/>
          <p:nvPr/>
        </p:nvSpPr>
        <p:spPr>
          <a:xfrm>
            <a:off x="2315372" y="1099584"/>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p:cNvSpPr/>
          <p:nvPr/>
        </p:nvSpPr>
        <p:spPr>
          <a:xfrm>
            <a:off x="2444912" y="1099584"/>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Rectangle 90"/>
          <p:cNvSpPr/>
          <p:nvPr/>
        </p:nvSpPr>
        <p:spPr>
          <a:xfrm>
            <a:off x="2583967"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2" name="Rectangle 91"/>
          <p:cNvSpPr/>
          <p:nvPr/>
        </p:nvSpPr>
        <p:spPr>
          <a:xfrm>
            <a:off x="2712811"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3" name="Rectangle 92"/>
          <p:cNvSpPr/>
          <p:nvPr/>
        </p:nvSpPr>
        <p:spPr>
          <a:xfrm>
            <a:off x="2842351"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Rectangle 93"/>
          <p:cNvSpPr/>
          <p:nvPr/>
        </p:nvSpPr>
        <p:spPr>
          <a:xfrm>
            <a:off x="2972687"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5" name="Rectangle 94"/>
          <p:cNvSpPr/>
          <p:nvPr/>
        </p:nvSpPr>
        <p:spPr>
          <a:xfrm>
            <a:off x="3101531"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6" name="Rectangle 95"/>
          <p:cNvSpPr/>
          <p:nvPr/>
        </p:nvSpPr>
        <p:spPr>
          <a:xfrm>
            <a:off x="3231071"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6" name="Rectangle 105"/>
          <p:cNvSpPr/>
          <p:nvPr/>
        </p:nvSpPr>
        <p:spPr>
          <a:xfrm>
            <a:off x="3355106"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7" name="Rectangle 106"/>
          <p:cNvSpPr/>
          <p:nvPr/>
        </p:nvSpPr>
        <p:spPr>
          <a:xfrm>
            <a:off x="3483950"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8" name="Rectangle 107"/>
          <p:cNvSpPr/>
          <p:nvPr/>
        </p:nvSpPr>
        <p:spPr>
          <a:xfrm>
            <a:off x="3613490" y="1106443"/>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9" name="Rectangle 108"/>
          <p:cNvSpPr/>
          <p:nvPr/>
        </p:nvSpPr>
        <p:spPr>
          <a:xfrm>
            <a:off x="3743030" y="1102221"/>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0" name="Rectangle 109"/>
          <p:cNvSpPr/>
          <p:nvPr/>
        </p:nvSpPr>
        <p:spPr>
          <a:xfrm>
            <a:off x="3871874" y="1102221"/>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1" name="Rectangle 110"/>
          <p:cNvSpPr/>
          <p:nvPr/>
        </p:nvSpPr>
        <p:spPr>
          <a:xfrm>
            <a:off x="4001414" y="1102221"/>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2" name="Rectangle 111"/>
          <p:cNvSpPr/>
          <p:nvPr/>
        </p:nvSpPr>
        <p:spPr>
          <a:xfrm>
            <a:off x="4137986" y="1099584"/>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3" name="Rectangle 112"/>
          <p:cNvSpPr/>
          <p:nvPr/>
        </p:nvSpPr>
        <p:spPr>
          <a:xfrm>
            <a:off x="4266830" y="1099584"/>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4" name="Rectangle 113"/>
          <p:cNvSpPr/>
          <p:nvPr/>
        </p:nvSpPr>
        <p:spPr>
          <a:xfrm>
            <a:off x="4396370" y="1099584"/>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5" name="Rectangle 114"/>
          <p:cNvSpPr/>
          <p:nvPr/>
        </p:nvSpPr>
        <p:spPr>
          <a:xfrm>
            <a:off x="4535425"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6" name="Rectangle 115"/>
          <p:cNvSpPr/>
          <p:nvPr/>
        </p:nvSpPr>
        <p:spPr>
          <a:xfrm>
            <a:off x="4664269"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7" name="Rectangle 116"/>
          <p:cNvSpPr/>
          <p:nvPr/>
        </p:nvSpPr>
        <p:spPr>
          <a:xfrm>
            <a:off x="4793809"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8" name="Rectangle 117"/>
          <p:cNvSpPr/>
          <p:nvPr/>
        </p:nvSpPr>
        <p:spPr>
          <a:xfrm>
            <a:off x="4924145"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9" name="Rectangle 118"/>
          <p:cNvSpPr/>
          <p:nvPr/>
        </p:nvSpPr>
        <p:spPr>
          <a:xfrm>
            <a:off x="5052989"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0" name="Rectangle 119"/>
          <p:cNvSpPr/>
          <p:nvPr/>
        </p:nvSpPr>
        <p:spPr>
          <a:xfrm>
            <a:off x="5182529" y="1097489"/>
            <a:ext cx="45719" cy="7920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211660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Measuring success</a:t>
            </a:r>
          </a:p>
        </p:txBody>
      </p:sp>
      <p:sp>
        <p:nvSpPr>
          <p:cNvPr id="4" name="Text Placeholder 3"/>
          <p:cNvSpPr>
            <a:spLocks noGrp="1"/>
          </p:cNvSpPr>
          <p:nvPr>
            <p:ph type="body" sz="quarter" idx="13"/>
          </p:nvPr>
        </p:nvSpPr>
        <p:spPr/>
        <p:txBody>
          <a:bodyPr/>
          <a:lstStyle/>
          <a:p>
            <a:r>
              <a:rPr lang="en-GB" dirty="0"/>
              <a:t>DevOps at Ordnance Survey</a:t>
            </a:r>
          </a:p>
        </p:txBody>
      </p:sp>
      <p:graphicFrame>
        <p:nvGraphicFramePr>
          <p:cNvPr id="6" name="Table 5"/>
          <p:cNvGraphicFramePr>
            <a:graphicFrameLocks noGrp="1"/>
          </p:cNvGraphicFramePr>
          <p:nvPr>
            <p:extLst>
              <p:ext uri="{D42A27DB-BD31-4B8C-83A1-F6EECF244321}">
                <p14:modId xmlns:p14="http://schemas.microsoft.com/office/powerpoint/2010/main" val="1485474526"/>
              </p:ext>
            </p:extLst>
          </p:nvPr>
        </p:nvGraphicFramePr>
        <p:xfrm>
          <a:off x="450000" y="1700808"/>
          <a:ext cx="6642280" cy="1999745"/>
        </p:xfrm>
        <a:graphic>
          <a:graphicData uri="http://schemas.openxmlformats.org/drawingml/2006/table">
            <a:tbl>
              <a:tblPr firstRow="1" firstCol="1" bandRow="1">
                <a:tableStyleId>{C083E6E3-FA7D-4D7B-A595-EF9225AFEA82}</a:tableStyleId>
              </a:tblPr>
              <a:tblGrid>
                <a:gridCol w="3169452">
                  <a:extLst>
                    <a:ext uri="{9D8B030D-6E8A-4147-A177-3AD203B41FA5}">
                      <a16:colId xmlns:a16="http://schemas.microsoft.com/office/drawing/2014/main" val="20000"/>
                    </a:ext>
                  </a:extLst>
                </a:gridCol>
                <a:gridCol w="1738215">
                  <a:extLst>
                    <a:ext uri="{9D8B030D-6E8A-4147-A177-3AD203B41FA5}">
                      <a16:colId xmlns:a16="http://schemas.microsoft.com/office/drawing/2014/main" val="20001"/>
                    </a:ext>
                  </a:extLst>
                </a:gridCol>
                <a:gridCol w="1734613">
                  <a:extLst>
                    <a:ext uri="{9D8B030D-6E8A-4147-A177-3AD203B41FA5}">
                      <a16:colId xmlns:a16="http://schemas.microsoft.com/office/drawing/2014/main" val="20002"/>
                    </a:ext>
                  </a:extLst>
                </a:gridCol>
              </a:tblGrid>
              <a:tr h="275784">
                <a:tc>
                  <a:txBody>
                    <a:bodyPr/>
                    <a:lstStyle/>
                    <a:p>
                      <a:pPr>
                        <a:lnSpc>
                          <a:spcPct val="107000"/>
                        </a:lnSpc>
                        <a:spcAft>
                          <a:spcPts val="800"/>
                        </a:spcAft>
                      </a:pPr>
                      <a:r>
                        <a:rPr lang="en-GB" sz="1600" baseline="0" dirty="0">
                          <a:effectLst/>
                        </a:rPr>
                        <a:t>Measure / Metric</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marL="0" algn="l" defTabSz="914400" rtl="0" eaLnBrk="1" latinLnBrk="0" hangingPunct="1">
                        <a:lnSpc>
                          <a:spcPct val="107000"/>
                        </a:lnSpc>
                        <a:spcAft>
                          <a:spcPts val="800"/>
                        </a:spcAft>
                      </a:pPr>
                      <a:r>
                        <a:rPr lang="en-GB" sz="1600" kern="1200" baseline="0" dirty="0">
                          <a:effectLst/>
                        </a:rPr>
                        <a:t>Before</a:t>
                      </a:r>
                      <a:endParaRPr lang="en-GB" sz="1600" b="1" kern="1200" baseline="0" dirty="0">
                        <a:solidFill>
                          <a:schemeClr val="bg1"/>
                        </a:solidFill>
                        <a:effectLst/>
                        <a:latin typeface="+mn-lt"/>
                        <a:ea typeface="+mn-ea"/>
                        <a:cs typeface="+mn-cs"/>
                      </a:endParaRPr>
                    </a:p>
                  </a:txBody>
                  <a:tcPr marL="63500" marR="63500" marT="9525" marB="0"/>
                </a:tc>
                <a:tc>
                  <a:txBody>
                    <a:bodyPr/>
                    <a:lstStyle/>
                    <a:p>
                      <a:pPr marL="0" algn="l" defTabSz="914400" rtl="0" eaLnBrk="1" latinLnBrk="0" hangingPunct="1">
                        <a:lnSpc>
                          <a:spcPct val="107000"/>
                        </a:lnSpc>
                        <a:spcAft>
                          <a:spcPts val="800"/>
                        </a:spcAft>
                      </a:pPr>
                      <a:r>
                        <a:rPr lang="en-GB" sz="1600" kern="1200" baseline="0" dirty="0">
                          <a:effectLst/>
                        </a:rPr>
                        <a:t>After</a:t>
                      </a:r>
                      <a:endParaRPr lang="en-GB" sz="1600" b="1" kern="1200" baseline="0" dirty="0">
                        <a:solidFill>
                          <a:schemeClr val="bg1"/>
                        </a:solidFill>
                        <a:effectLst/>
                        <a:latin typeface="+mn-lt"/>
                        <a:ea typeface="+mn-ea"/>
                        <a:cs typeface="+mn-cs"/>
                      </a:endParaRPr>
                    </a:p>
                  </a:txBody>
                  <a:tcPr marL="63500" marR="63500" marT="9525" marB="0"/>
                </a:tc>
                <a:extLst>
                  <a:ext uri="{0D108BD9-81ED-4DB2-BD59-A6C34878D82A}">
                    <a16:rowId xmlns:a16="http://schemas.microsoft.com/office/drawing/2014/main" val="10000"/>
                  </a:ext>
                </a:extLst>
              </a:tr>
              <a:tr h="275784">
                <a:tc>
                  <a:txBody>
                    <a:bodyPr/>
                    <a:lstStyle/>
                    <a:p>
                      <a:pPr>
                        <a:lnSpc>
                          <a:spcPct val="107000"/>
                        </a:lnSpc>
                        <a:spcAft>
                          <a:spcPts val="800"/>
                        </a:spcAft>
                      </a:pPr>
                      <a:r>
                        <a:rPr lang="en-GB" sz="1600" baseline="0" dirty="0">
                          <a:effectLst/>
                        </a:rPr>
                        <a:t>Order backlog queue</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20-25 orders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1"/>
                  </a:ext>
                </a:extLst>
              </a:tr>
              <a:tr h="275784">
                <a:tc>
                  <a:txBody>
                    <a:bodyPr/>
                    <a:lstStyle/>
                    <a:p>
                      <a:pPr>
                        <a:lnSpc>
                          <a:spcPct val="107000"/>
                        </a:lnSpc>
                        <a:spcAft>
                          <a:spcPts val="800"/>
                        </a:spcAft>
                      </a:pPr>
                      <a:r>
                        <a:rPr lang="en-GB" sz="1600" baseline="0" dirty="0">
                          <a:effectLst/>
                        </a:rPr>
                        <a:t>Lag time to start order</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2"/>
                  </a:ext>
                </a:extLst>
              </a:tr>
              <a:tr h="313770">
                <a:tc>
                  <a:txBody>
                    <a:bodyPr/>
                    <a:lstStyle/>
                    <a:p>
                      <a:pPr>
                        <a:lnSpc>
                          <a:spcPct val="107000"/>
                        </a:lnSpc>
                        <a:spcAft>
                          <a:spcPts val="800"/>
                        </a:spcAft>
                      </a:pPr>
                      <a:r>
                        <a:rPr lang="en-GB" sz="1600" baseline="0" dirty="0">
                          <a:effectLst/>
                        </a:rPr>
                        <a:t>Simple VM</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30 mins *</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3"/>
                  </a:ext>
                </a:extLst>
              </a:tr>
              <a:tr h="307055">
                <a:tc>
                  <a:txBody>
                    <a:bodyPr/>
                    <a:lstStyle/>
                    <a:p>
                      <a:pPr>
                        <a:lnSpc>
                          <a:spcPct val="107000"/>
                        </a:lnSpc>
                        <a:spcAft>
                          <a:spcPts val="800"/>
                        </a:spcAft>
                      </a:pPr>
                      <a:r>
                        <a:rPr lang="en-GB" sz="1600" baseline="0" dirty="0">
                          <a:effectLst/>
                        </a:rPr>
                        <a:t>System Environment Build</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0.5 days *</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4"/>
                  </a:ext>
                </a:extLst>
              </a:tr>
              <a:tr h="275784">
                <a:tc>
                  <a:txBody>
                    <a:bodyPr/>
                    <a:lstStyle/>
                    <a:p>
                      <a:pPr>
                        <a:lnSpc>
                          <a:spcPct val="107000"/>
                        </a:lnSpc>
                        <a:spcAft>
                          <a:spcPts val="800"/>
                        </a:spcAft>
                      </a:pPr>
                      <a:r>
                        <a:rPr lang="en-GB" sz="1600" baseline="0" dirty="0">
                          <a:effectLst/>
                        </a:rPr>
                        <a:t>System Environment Rebuild</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0.5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5"/>
                  </a:ext>
                </a:extLst>
              </a:tr>
              <a:tr h="275784">
                <a:tc>
                  <a:txBody>
                    <a:bodyPr/>
                    <a:lstStyle/>
                    <a:p>
                      <a:pPr>
                        <a:lnSpc>
                          <a:spcPct val="107000"/>
                        </a:lnSpc>
                        <a:spcAft>
                          <a:spcPts val="800"/>
                        </a:spcAft>
                      </a:pPr>
                      <a:r>
                        <a:rPr lang="en-GB" sz="1600" baseline="0" dirty="0">
                          <a:effectLst/>
                        </a:rPr>
                        <a:t>Transition to Operations </a:t>
                      </a:r>
                      <a:endParaRPr lang="en-GB" sz="1600" baseline="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6"/>
                  </a:ext>
                </a:extLst>
              </a:tr>
            </a:tbl>
          </a:graphicData>
        </a:graphic>
      </p:graphicFrame>
      <p:sp>
        <p:nvSpPr>
          <p:cNvPr id="7" name="Text Placeholder 3"/>
          <p:cNvSpPr txBox="1">
            <a:spLocks/>
          </p:cNvSpPr>
          <p:nvPr/>
        </p:nvSpPr>
        <p:spPr>
          <a:xfrm>
            <a:off x="463473" y="1091523"/>
            <a:ext cx="8229600" cy="4437256"/>
          </a:xfrm>
          <a:prstGeom prst="rect">
            <a:avLst/>
          </a:prstGeom>
        </p:spPr>
        <p:txBody>
          <a:bodyPr lIns="0" tIns="0" bIns="1800000" anchor="t" anchorCtr="0">
            <a:noAutofit/>
          </a:bodyPr>
          <a:lstStyle>
            <a:lvl1pPr marL="0" indent="0" algn="l" defTabSz="914400" rtl="0" eaLnBrk="1" latinLnBrk="0" hangingPunct="1">
              <a:spcBef>
                <a:spcPts val="300"/>
              </a:spcBef>
              <a:buFontTx/>
              <a:buNone/>
              <a:defRPr sz="800" kern="1200">
                <a:solidFill>
                  <a:srgbClr val="3F3C3C"/>
                </a:solidFill>
                <a:latin typeface="Source Sans Pro"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1600" i="1" dirty="0"/>
              <a:t>Single Project</a:t>
            </a:r>
          </a:p>
          <a:p>
            <a:endParaRPr lang="en-GB" sz="1600" i="1" dirty="0"/>
          </a:p>
          <a:p>
            <a:endParaRPr lang="en-GB" sz="1600" i="1" dirty="0"/>
          </a:p>
          <a:p>
            <a:endParaRPr lang="en-GB" sz="1600" i="1" dirty="0"/>
          </a:p>
          <a:p>
            <a:endParaRPr lang="en-GB" sz="1600" i="1" dirty="0"/>
          </a:p>
          <a:p>
            <a:endParaRPr lang="en-GB" sz="1600" i="1" dirty="0"/>
          </a:p>
          <a:p>
            <a:endParaRPr lang="en-GB" sz="1600" i="1" dirty="0"/>
          </a:p>
          <a:p>
            <a:endParaRPr lang="en-GB" sz="1600" i="1" dirty="0"/>
          </a:p>
          <a:p>
            <a:endParaRPr lang="en-GB" sz="1600" i="1" dirty="0"/>
          </a:p>
          <a:p>
            <a:endParaRPr lang="en-GB" sz="1600" i="1" dirty="0"/>
          </a:p>
          <a:p>
            <a:endParaRPr lang="en-GB" sz="1600" i="1" dirty="0"/>
          </a:p>
          <a:p>
            <a:r>
              <a:rPr lang="en-GB" sz="1600" i="1" dirty="0"/>
              <a:t>*</a:t>
            </a:r>
            <a:r>
              <a:rPr lang="en-GB" sz="1600" dirty="0"/>
              <a:t> Includes all operational requirements as standard</a:t>
            </a:r>
            <a:endParaRPr lang="en-GB" sz="1600" i="1" dirty="0"/>
          </a:p>
          <a:p>
            <a:r>
              <a:rPr lang="en-GB" sz="1600" dirty="0"/>
              <a:t> </a:t>
            </a:r>
          </a:p>
          <a:p>
            <a:pPr marL="285750" indent="-285750"/>
            <a:endParaRPr lang="en-GB" sz="1600" dirty="0"/>
          </a:p>
          <a:p>
            <a:pPr marL="342900" indent="-342900">
              <a:buFont typeface="Arial" panose="020B0604020202020204" pitchFamily="34" charset="0"/>
              <a:buChar char="•"/>
            </a:pPr>
            <a:endParaRPr lang="en-GB" sz="1600" dirty="0"/>
          </a:p>
        </p:txBody>
      </p:sp>
    </p:spTree>
    <p:extLst>
      <p:ext uri="{BB962C8B-B14F-4D97-AF65-F5344CB8AC3E}">
        <p14:creationId xmlns:p14="http://schemas.microsoft.com/office/powerpoint/2010/main" val="28770128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Success enables further rollout</a:t>
            </a:r>
          </a:p>
        </p:txBody>
      </p:sp>
      <p:sp>
        <p:nvSpPr>
          <p:cNvPr id="4" name="Text Placeholder 3"/>
          <p:cNvSpPr>
            <a:spLocks noGrp="1"/>
          </p:cNvSpPr>
          <p:nvPr>
            <p:ph type="body" sz="quarter" idx="13"/>
          </p:nvPr>
        </p:nvSpPr>
        <p:spPr/>
        <p:txBody>
          <a:bodyPr/>
          <a:lstStyle/>
          <a:p>
            <a:r>
              <a:rPr lang="en-GB" dirty="0"/>
              <a:t>DevOps at Ordnance Survey</a:t>
            </a:r>
          </a:p>
        </p:txBody>
      </p:sp>
      <p:sp>
        <p:nvSpPr>
          <p:cNvPr id="44" name="Text Placeholder 3"/>
          <p:cNvSpPr>
            <a:spLocks noGrp="1"/>
          </p:cNvSpPr>
          <p:nvPr>
            <p:ph type="body" sz="quarter" idx="12"/>
          </p:nvPr>
        </p:nvSpPr>
        <p:spPr>
          <a:xfrm>
            <a:off x="450000" y="1296000"/>
            <a:ext cx="8229600" cy="4437256"/>
          </a:xfrm>
        </p:spPr>
        <p:txBody>
          <a:bodyPr>
            <a:normAutofit/>
          </a:bodyPr>
          <a:lstStyle/>
          <a:p>
            <a:pPr marL="285750" indent="-285750">
              <a:buFont typeface="Arial" panose="020B0604020202020204" pitchFamily="34" charset="0"/>
              <a:buChar char="•"/>
            </a:pPr>
            <a:r>
              <a:rPr lang="en-GB" sz="1600" dirty="0"/>
              <a:t>Increased credibility gained from project success</a:t>
            </a:r>
          </a:p>
          <a:p>
            <a:pPr marL="285750" indent="-285750">
              <a:buFont typeface="Arial" panose="020B0604020202020204" pitchFamily="34" charset="0"/>
              <a:buChar char="•"/>
            </a:pPr>
            <a:r>
              <a:rPr lang="en-GB" sz="1600" dirty="0"/>
              <a:t>Created demand for DevOps in other projects</a:t>
            </a:r>
          </a:p>
          <a:p>
            <a:pPr marL="1200150" lvl="1" indent="-285750"/>
            <a:r>
              <a:rPr lang="en-GB" sz="1600" dirty="0"/>
              <a:t>Every new project now wants DevOps resources</a:t>
            </a:r>
          </a:p>
          <a:p>
            <a:pPr marL="1200150" lvl="1" indent="-285750"/>
            <a:r>
              <a:rPr lang="en-GB" sz="1600" dirty="0"/>
              <a:t>Enabled OS to grow DevOps skills pool</a:t>
            </a:r>
          </a:p>
          <a:p>
            <a:pPr marL="285750" indent="-285750">
              <a:buFont typeface="Arial" panose="020B0604020202020204" pitchFamily="34" charset="0"/>
              <a:buChar char="•"/>
            </a:pPr>
            <a:r>
              <a:rPr lang="en-GB" sz="1600" dirty="0"/>
              <a:t>Automation pipeline becomes standard method for infrastructure delivery</a:t>
            </a:r>
          </a:p>
          <a:p>
            <a:pPr marL="1200150" lvl="1" indent="-285750"/>
            <a:r>
              <a:rPr lang="en-GB" sz="1600" dirty="0"/>
              <a:t>Pipeline extended beyond internal infrastructure to provision IaaS in public cloud (Azure, AWS)</a:t>
            </a:r>
          </a:p>
          <a:p>
            <a:pPr marL="1200150" lvl="1" indent="-285750"/>
            <a:endParaRPr lang="en-GB" sz="1600" dirty="0"/>
          </a:p>
          <a:p>
            <a:endParaRPr lang="en-GB" sz="1600" dirty="0"/>
          </a:p>
        </p:txBody>
      </p:sp>
    </p:spTree>
    <p:extLst>
      <p:ext uri="{BB962C8B-B14F-4D97-AF65-F5344CB8AC3E}">
        <p14:creationId xmlns:p14="http://schemas.microsoft.com/office/powerpoint/2010/main" val="705809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44">
                                            <p:txEl>
                                              <p:pRg st="1" end="1"/>
                                            </p:txEl>
                                          </p:spTgt>
                                        </p:tgtEl>
                                        <p:attrNameLst>
                                          <p:attrName>style.visibility</p:attrName>
                                        </p:attrNameLst>
                                      </p:cBhvr>
                                      <p:to>
                                        <p:strVal val="visible"/>
                                      </p:to>
                                    </p:set>
                                    <p:animEffect transition="in" filter="wipe(down)">
                                      <p:cBhvr>
                                        <p:cTn id="11" dur="500"/>
                                        <p:tgtEl>
                                          <p:spTgt spid="44">
                                            <p:txEl>
                                              <p:pRg st="1" end="1"/>
                                            </p:txEl>
                                          </p:spTgt>
                                        </p:tgtEl>
                                      </p:cBhvr>
                                    </p:animEffect>
                                  </p:childTnLst>
                                </p:cTn>
                              </p:par>
                              <p:par>
                                <p:cTn id="12" presetID="22" presetClass="entr" presetSubtype="4" fill="hold" nodeType="withEffect">
                                  <p:stCondLst>
                                    <p:cond delay="0"/>
                                  </p:stCondLst>
                                  <p:childTnLst>
                                    <p:set>
                                      <p:cBhvr>
                                        <p:cTn id="13" dur="1" fill="hold">
                                          <p:stCondLst>
                                            <p:cond delay="0"/>
                                          </p:stCondLst>
                                        </p:cTn>
                                        <p:tgtEl>
                                          <p:spTgt spid="44">
                                            <p:txEl>
                                              <p:pRg st="2" end="2"/>
                                            </p:txEl>
                                          </p:spTgt>
                                        </p:tgtEl>
                                        <p:attrNameLst>
                                          <p:attrName>style.visibility</p:attrName>
                                        </p:attrNameLst>
                                      </p:cBhvr>
                                      <p:to>
                                        <p:strVal val="visible"/>
                                      </p:to>
                                    </p:set>
                                    <p:animEffect transition="in" filter="wipe(down)">
                                      <p:cBhvr>
                                        <p:cTn id="14" dur="500"/>
                                        <p:tgtEl>
                                          <p:spTgt spid="44">
                                            <p:txEl>
                                              <p:pRg st="2" end="2"/>
                                            </p:txEl>
                                          </p:spTgt>
                                        </p:tgtEl>
                                      </p:cBhvr>
                                    </p:animEffect>
                                  </p:childTnLst>
                                </p:cTn>
                              </p:par>
                              <p:par>
                                <p:cTn id="15" presetID="22" presetClass="entr" presetSubtype="4" fill="hold" nodeType="withEffect">
                                  <p:stCondLst>
                                    <p:cond delay="0"/>
                                  </p:stCondLst>
                                  <p:childTnLst>
                                    <p:set>
                                      <p:cBhvr>
                                        <p:cTn id="16" dur="1" fill="hold">
                                          <p:stCondLst>
                                            <p:cond delay="0"/>
                                          </p:stCondLst>
                                        </p:cTn>
                                        <p:tgtEl>
                                          <p:spTgt spid="44">
                                            <p:txEl>
                                              <p:pRg st="3" end="3"/>
                                            </p:txEl>
                                          </p:spTgt>
                                        </p:tgtEl>
                                        <p:attrNameLst>
                                          <p:attrName>style.visibility</p:attrName>
                                        </p:attrNameLst>
                                      </p:cBhvr>
                                      <p:to>
                                        <p:strVal val="visible"/>
                                      </p:to>
                                    </p:set>
                                    <p:animEffect transition="in" filter="wipe(down)">
                                      <p:cBhvr>
                                        <p:cTn id="17" dur="500"/>
                                        <p:tgtEl>
                                          <p:spTgt spid="4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44">
                                            <p:txEl>
                                              <p:pRg st="4" end="4"/>
                                            </p:txEl>
                                          </p:spTgt>
                                        </p:tgtEl>
                                        <p:attrNameLst>
                                          <p:attrName>style.visibility</p:attrName>
                                        </p:attrNameLst>
                                      </p:cBhvr>
                                      <p:to>
                                        <p:strVal val="visible"/>
                                      </p:to>
                                    </p:set>
                                    <p:anim calcmode="lin" valueType="num">
                                      <p:cBhvr additive="base">
                                        <p:cTn id="22" dur="500" fill="hold"/>
                                        <p:tgtEl>
                                          <p:spTgt spid="44">
                                            <p:txEl>
                                              <p:pRg st="4" end="4"/>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44">
                                            <p:txEl>
                                              <p:pRg st="4" end="4"/>
                                            </p:txEl>
                                          </p:spTgt>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44">
                                            <p:txEl>
                                              <p:pRg st="5" end="5"/>
                                            </p:txEl>
                                          </p:spTgt>
                                        </p:tgtEl>
                                        <p:attrNameLst>
                                          <p:attrName>style.visibility</p:attrName>
                                        </p:attrNameLst>
                                      </p:cBhvr>
                                      <p:to>
                                        <p:strVal val="visible"/>
                                      </p:to>
                                    </p:set>
                                    <p:anim calcmode="lin" valueType="num">
                                      <p:cBhvr additive="base">
                                        <p:cTn id="26" dur="500" fill="hold"/>
                                        <p:tgtEl>
                                          <p:spTgt spid="44">
                                            <p:txEl>
                                              <p:pRg st="5" end="5"/>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4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Measuring success – provisioning stats</a:t>
            </a:r>
          </a:p>
        </p:txBody>
      </p:sp>
      <p:sp>
        <p:nvSpPr>
          <p:cNvPr id="4" name="Text Placeholder 3"/>
          <p:cNvSpPr>
            <a:spLocks noGrp="1"/>
          </p:cNvSpPr>
          <p:nvPr>
            <p:ph type="body" sz="quarter" idx="13"/>
          </p:nvPr>
        </p:nvSpPr>
        <p:spPr/>
        <p:txBody>
          <a:bodyPr/>
          <a:lstStyle/>
          <a:p>
            <a:r>
              <a:rPr lang="en-GB" dirty="0"/>
              <a:t>DevOps at Ordnance Survey</a:t>
            </a:r>
          </a:p>
        </p:txBody>
      </p:sp>
      <p:graphicFrame>
        <p:nvGraphicFramePr>
          <p:cNvPr id="6" name="Table 5"/>
          <p:cNvGraphicFramePr>
            <a:graphicFrameLocks noGrp="1"/>
          </p:cNvGraphicFramePr>
          <p:nvPr>
            <p:extLst>
              <p:ext uri="{D42A27DB-BD31-4B8C-83A1-F6EECF244321}">
                <p14:modId xmlns:p14="http://schemas.microsoft.com/office/powerpoint/2010/main" val="3122999602"/>
              </p:ext>
            </p:extLst>
          </p:nvPr>
        </p:nvGraphicFramePr>
        <p:xfrm>
          <a:off x="450000" y="1700808"/>
          <a:ext cx="6642280" cy="1999745"/>
        </p:xfrm>
        <a:graphic>
          <a:graphicData uri="http://schemas.openxmlformats.org/drawingml/2006/table">
            <a:tbl>
              <a:tblPr firstRow="1" firstCol="1" bandRow="1">
                <a:tableStyleId>{C083E6E3-FA7D-4D7B-A595-EF9225AFEA82}</a:tableStyleId>
              </a:tblPr>
              <a:tblGrid>
                <a:gridCol w="3185896">
                  <a:extLst>
                    <a:ext uri="{9D8B030D-6E8A-4147-A177-3AD203B41FA5}">
                      <a16:colId xmlns:a16="http://schemas.microsoft.com/office/drawing/2014/main" val="20000"/>
                    </a:ext>
                  </a:extLst>
                </a:gridCol>
                <a:gridCol w="1721771">
                  <a:extLst>
                    <a:ext uri="{9D8B030D-6E8A-4147-A177-3AD203B41FA5}">
                      <a16:colId xmlns:a16="http://schemas.microsoft.com/office/drawing/2014/main" val="20001"/>
                    </a:ext>
                  </a:extLst>
                </a:gridCol>
                <a:gridCol w="1734613">
                  <a:extLst>
                    <a:ext uri="{9D8B030D-6E8A-4147-A177-3AD203B41FA5}">
                      <a16:colId xmlns:a16="http://schemas.microsoft.com/office/drawing/2014/main" val="20002"/>
                    </a:ext>
                  </a:extLst>
                </a:gridCol>
              </a:tblGrid>
              <a:tr h="275784">
                <a:tc>
                  <a:txBody>
                    <a:bodyPr/>
                    <a:lstStyle/>
                    <a:p>
                      <a:pPr>
                        <a:lnSpc>
                          <a:spcPct val="107000"/>
                        </a:lnSpc>
                        <a:spcAft>
                          <a:spcPts val="800"/>
                        </a:spcAft>
                      </a:pPr>
                      <a:r>
                        <a:rPr lang="en-GB" sz="1600" baseline="0" dirty="0">
                          <a:effectLst/>
                        </a:rPr>
                        <a:t>Measure / Metric</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marL="0" algn="l" defTabSz="914400" rtl="0" eaLnBrk="1" latinLnBrk="0" hangingPunct="1">
                        <a:lnSpc>
                          <a:spcPct val="107000"/>
                        </a:lnSpc>
                        <a:spcAft>
                          <a:spcPts val="800"/>
                        </a:spcAft>
                      </a:pPr>
                      <a:r>
                        <a:rPr lang="en-GB" sz="1600" kern="1200" baseline="0" dirty="0">
                          <a:effectLst/>
                        </a:rPr>
                        <a:t>Before</a:t>
                      </a:r>
                      <a:endParaRPr lang="en-GB" sz="1600" b="1" kern="1200" baseline="0" dirty="0">
                        <a:solidFill>
                          <a:schemeClr val="bg1"/>
                        </a:solidFill>
                        <a:effectLst/>
                        <a:latin typeface="+mn-lt"/>
                        <a:ea typeface="+mn-ea"/>
                        <a:cs typeface="+mn-cs"/>
                      </a:endParaRPr>
                    </a:p>
                  </a:txBody>
                  <a:tcPr marL="63500" marR="63500" marT="9525" marB="0"/>
                </a:tc>
                <a:tc>
                  <a:txBody>
                    <a:bodyPr/>
                    <a:lstStyle/>
                    <a:p>
                      <a:pPr marL="0" algn="l" defTabSz="914400" rtl="0" eaLnBrk="1" latinLnBrk="0" hangingPunct="1">
                        <a:lnSpc>
                          <a:spcPct val="107000"/>
                        </a:lnSpc>
                        <a:spcAft>
                          <a:spcPts val="800"/>
                        </a:spcAft>
                      </a:pPr>
                      <a:r>
                        <a:rPr lang="en-GB" sz="1600" kern="1200" baseline="0" dirty="0">
                          <a:effectLst/>
                        </a:rPr>
                        <a:t>After</a:t>
                      </a:r>
                      <a:endParaRPr lang="en-GB" sz="1600" b="1" kern="1200" baseline="0" dirty="0">
                        <a:solidFill>
                          <a:schemeClr val="bg1"/>
                        </a:solidFill>
                        <a:effectLst/>
                        <a:latin typeface="+mn-lt"/>
                        <a:ea typeface="+mn-ea"/>
                        <a:cs typeface="+mn-cs"/>
                      </a:endParaRPr>
                    </a:p>
                  </a:txBody>
                  <a:tcPr marL="63500" marR="63500" marT="9525" marB="0"/>
                </a:tc>
                <a:extLst>
                  <a:ext uri="{0D108BD9-81ED-4DB2-BD59-A6C34878D82A}">
                    <a16:rowId xmlns:a16="http://schemas.microsoft.com/office/drawing/2014/main" val="10000"/>
                  </a:ext>
                </a:extLst>
              </a:tr>
              <a:tr h="275784">
                <a:tc>
                  <a:txBody>
                    <a:bodyPr/>
                    <a:lstStyle/>
                    <a:p>
                      <a:pPr>
                        <a:lnSpc>
                          <a:spcPct val="107000"/>
                        </a:lnSpc>
                        <a:spcAft>
                          <a:spcPts val="800"/>
                        </a:spcAft>
                      </a:pPr>
                      <a:r>
                        <a:rPr lang="en-GB" sz="1600" baseline="0" dirty="0">
                          <a:effectLst/>
                        </a:rPr>
                        <a:t>Order backlog queue</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20-25 orders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5-10</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1"/>
                  </a:ext>
                </a:extLst>
              </a:tr>
              <a:tr h="275784">
                <a:tc>
                  <a:txBody>
                    <a:bodyPr/>
                    <a:lstStyle/>
                    <a:p>
                      <a:pPr>
                        <a:lnSpc>
                          <a:spcPct val="107000"/>
                        </a:lnSpc>
                        <a:spcAft>
                          <a:spcPts val="800"/>
                        </a:spcAft>
                      </a:pPr>
                      <a:r>
                        <a:rPr lang="en-GB" sz="1600" baseline="0" dirty="0">
                          <a:effectLst/>
                        </a:rPr>
                        <a:t>Lag time to start order</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0.5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2"/>
                  </a:ext>
                </a:extLst>
              </a:tr>
              <a:tr h="313770">
                <a:tc>
                  <a:txBody>
                    <a:bodyPr/>
                    <a:lstStyle/>
                    <a:p>
                      <a:pPr>
                        <a:lnSpc>
                          <a:spcPct val="107000"/>
                        </a:lnSpc>
                        <a:spcAft>
                          <a:spcPts val="800"/>
                        </a:spcAft>
                      </a:pPr>
                      <a:r>
                        <a:rPr lang="en-GB" sz="1600" baseline="0" dirty="0">
                          <a:effectLst/>
                        </a:rPr>
                        <a:t>Simple VM</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30 mins </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3"/>
                  </a:ext>
                </a:extLst>
              </a:tr>
              <a:tr h="307055">
                <a:tc>
                  <a:txBody>
                    <a:bodyPr/>
                    <a:lstStyle/>
                    <a:p>
                      <a:pPr>
                        <a:lnSpc>
                          <a:spcPct val="107000"/>
                        </a:lnSpc>
                        <a:spcAft>
                          <a:spcPts val="800"/>
                        </a:spcAft>
                      </a:pPr>
                      <a:r>
                        <a:rPr lang="en-GB" sz="1600" baseline="0" dirty="0">
                          <a:effectLst/>
                        </a:rPr>
                        <a:t>System Environment Build</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0.5 days </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4"/>
                  </a:ext>
                </a:extLst>
              </a:tr>
              <a:tr h="275784">
                <a:tc>
                  <a:txBody>
                    <a:bodyPr/>
                    <a:lstStyle/>
                    <a:p>
                      <a:pPr>
                        <a:lnSpc>
                          <a:spcPct val="107000"/>
                        </a:lnSpc>
                        <a:spcAft>
                          <a:spcPts val="800"/>
                        </a:spcAft>
                      </a:pPr>
                      <a:r>
                        <a:rPr lang="en-GB" sz="1600" baseline="0" dirty="0">
                          <a:effectLst/>
                        </a:rPr>
                        <a:t>System Environment Rebuild</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0.5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5"/>
                  </a:ext>
                </a:extLst>
              </a:tr>
              <a:tr h="275784">
                <a:tc>
                  <a:txBody>
                    <a:bodyPr/>
                    <a:lstStyle/>
                    <a:p>
                      <a:pPr>
                        <a:lnSpc>
                          <a:spcPct val="107000"/>
                        </a:lnSpc>
                        <a:spcAft>
                          <a:spcPts val="800"/>
                        </a:spcAft>
                      </a:pPr>
                      <a:r>
                        <a:rPr lang="en-GB" sz="1600" baseline="0" dirty="0">
                          <a:effectLst/>
                        </a:rPr>
                        <a:t>Transition to Operations </a:t>
                      </a:r>
                      <a:endParaRPr lang="en-GB" sz="1600" baseline="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4 weeks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0 days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6"/>
                  </a:ext>
                </a:extLst>
              </a:tr>
            </a:tbl>
          </a:graphicData>
        </a:graphic>
      </p:graphicFrame>
      <p:sp>
        <p:nvSpPr>
          <p:cNvPr id="7" name="Text Placeholder 3"/>
          <p:cNvSpPr txBox="1">
            <a:spLocks/>
          </p:cNvSpPr>
          <p:nvPr/>
        </p:nvSpPr>
        <p:spPr>
          <a:xfrm>
            <a:off x="450000" y="1052736"/>
            <a:ext cx="8229600" cy="4608512"/>
          </a:xfrm>
          <a:prstGeom prst="rect">
            <a:avLst/>
          </a:prstGeom>
        </p:spPr>
        <p:txBody>
          <a:bodyPr lIns="0" tIns="0" bIns="1800000" anchor="t" anchorCtr="0">
            <a:noAutofit/>
          </a:bodyPr>
          <a:lstStyle>
            <a:lvl1pPr marL="0" indent="0" algn="l" defTabSz="914400" rtl="0" eaLnBrk="1" latinLnBrk="0" hangingPunct="1">
              <a:spcBef>
                <a:spcPts val="300"/>
              </a:spcBef>
              <a:buFontTx/>
              <a:buNone/>
              <a:defRPr sz="800" kern="1200">
                <a:solidFill>
                  <a:srgbClr val="3F3C3C"/>
                </a:solidFill>
                <a:latin typeface="Source Sans Pro"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1600" i="1" dirty="0"/>
              <a:t>Enterprise View after first 12 months</a:t>
            </a:r>
          </a:p>
          <a:p>
            <a:endParaRPr lang="en-GB" sz="1600" i="1" dirty="0"/>
          </a:p>
          <a:p>
            <a:endParaRPr lang="en-GB" sz="1600" i="1" dirty="0"/>
          </a:p>
          <a:p>
            <a:endParaRPr lang="en-GB" sz="1600" i="1" dirty="0"/>
          </a:p>
          <a:p>
            <a:endParaRPr lang="en-GB" sz="1600" i="1" dirty="0"/>
          </a:p>
          <a:p>
            <a:endParaRPr lang="en-GB" sz="1600" i="1" dirty="0"/>
          </a:p>
          <a:p>
            <a:endParaRPr lang="en-GB" sz="1600" i="1" dirty="0"/>
          </a:p>
          <a:p>
            <a:endParaRPr lang="en-GB" sz="1600" i="1" dirty="0"/>
          </a:p>
          <a:p>
            <a:endParaRPr lang="en-GB" sz="1600" i="1" dirty="0"/>
          </a:p>
          <a:p>
            <a:endParaRPr lang="en-GB" sz="1600" dirty="0"/>
          </a:p>
          <a:p>
            <a:pPr marL="285750" indent="-285750"/>
            <a:endParaRPr lang="en-GB" sz="1600" dirty="0"/>
          </a:p>
          <a:p>
            <a:pPr marL="342900" indent="-342900">
              <a:buFont typeface="Arial" panose="020B0604020202020204" pitchFamily="34" charset="0"/>
              <a:buChar char="•"/>
            </a:pPr>
            <a:endParaRPr lang="en-GB" sz="1600" dirty="0"/>
          </a:p>
        </p:txBody>
      </p:sp>
    </p:spTree>
    <p:extLst>
      <p:ext uri="{BB962C8B-B14F-4D97-AF65-F5344CB8AC3E}">
        <p14:creationId xmlns:p14="http://schemas.microsoft.com/office/powerpoint/2010/main" val="1735043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About me</a:t>
            </a:r>
          </a:p>
        </p:txBody>
      </p:sp>
      <p:sp>
        <p:nvSpPr>
          <p:cNvPr id="4" name="Text Placeholder 3"/>
          <p:cNvSpPr>
            <a:spLocks noGrp="1"/>
          </p:cNvSpPr>
          <p:nvPr>
            <p:ph type="body" sz="quarter" idx="13"/>
          </p:nvPr>
        </p:nvSpPr>
        <p:spPr/>
        <p:txBody>
          <a:bodyPr/>
          <a:lstStyle/>
          <a:p>
            <a:r>
              <a:rPr lang="en-GB" dirty="0"/>
              <a:t>DevOps at Ordnance Survey</a:t>
            </a:r>
          </a:p>
        </p:txBody>
      </p:sp>
      <p:sp>
        <p:nvSpPr>
          <p:cNvPr id="5" name="Text Placeholder 3"/>
          <p:cNvSpPr>
            <a:spLocks noGrp="1"/>
          </p:cNvSpPr>
          <p:nvPr>
            <p:ph type="body" sz="quarter" idx="12"/>
          </p:nvPr>
        </p:nvSpPr>
        <p:spPr>
          <a:xfrm>
            <a:off x="450000" y="1052736"/>
            <a:ext cx="5418144" cy="3600400"/>
          </a:xfrm>
        </p:spPr>
        <p:txBody>
          <a:bodyPr lIns="0" tIns="0" anchor="t" anchorCtr="0">
            <a:noAutofit/>
          </a:bodyPr>
          <a:lstStyle/>
          <a:p>
            <a:pPr marL="342900" indent="-342900">
              <a:buFont typeface="Arial" panose="020B0604020202020204" pitchFamily="34" charset="0"/>
              <a:buChar char="•"/>
            </a:pPr>
            <a:r>
              <a:rPr lang="en-GB" sz="1600" dirty="0"/>
              <a:t>20 years in IT</a:t>
            </a:r>
          </a:p>
          <a:p>
            <a:pPr marL="342900" indent="-342900">
              <a:buFont typeface="Arial" panose="020B0604020202020204" pitchFamily="34" charset="0"/>
              <a:buChar char="•"/>
            </a:pPr>
            <a:r>
              <a:rPr lang="en-GB" sz="1600" dirty="0"/>
              <a:t>Enterprise Infrastructure Architect</a:t>
            </a:r>
          </a:p>
          <a:p>
            <a:pPr marL="1257300" lvl="1" indent="-342900"/>
            <a:r>
              <a:rPr lang="en-GB" sz="1600" dirty="0"/>
              <a:t>Strategic planning for platform and infrastructure services</a:t>
            </a:r>
          </a:p>
          <a:p>
            <a:pPr marL="1257300" lvl="1" indent="-342900"/>
            <a:r>
              <a:rPr lang="en-GB" sz="1600" dirty="0"/>
              <a:t>Cloud adoption strategy</a:t>
            </a:r>
          </a:p>
          <a:p>
            <a:pPr marL="342900" indent="-342900">
              <a:buFont typeface="Arial" panose="020B0604020202020204" pitchFamily="34" charset="0"/>
              <a:buChar char="•"/>
            </a:pPr>
            <a:r>
              <a:rPr lang="en-GB" sz="1600" dirty="0"/>
              <a:t>Focus on collaboration and automation to enable rapid delivery</a:t>
            </a:r>
          </a:p>
          <a:p>
            <a:pPr marL="1257300" lvl="1" indent="-342900"/>
            <a:r>
              <a:rPr lang="en-GB" sz="1600" dirty="0"/>
              <a:t>OS, JPM</a:t>
            </a:r>
          </a:p>
          <a:p>
            <a:pPr marL="342900" indent="-342900">
              <a:buFont typeface="Arial" panose="020B0604020202020204" pitchFamily="34" charset="0"/>
              <a:buChar char="•"/>
            </a:pPr>
            <a:r>
              <a:rPr lang="en-GB" sz="1600" dirty="0"/>
              <a:t>Brought DevOps to OS</a:t>
            </a:r>
          </a:p>
          <a:p>
            <a:pPr marL="342900" indent="-342900"/>
            <a:r>
              <a:rPr lang="en-GB" sz="1600" dirty="0"/>
              <a:t>	</a:t>
            </a:r>
          </a:p>
          <a:p>
            <a:endParaRPr lang="en-GB" sz="1600" dirty="0"/>
          </a:p>
          <a:p>
            <a:pPr marL="342900" indent="-342900">
              <a:buFont typeface="Arial" panose="020B0604020202020204" pitchFamily="34" charset="0"/>
              <a:buChar char="•"/>
            </a:pPr>
            <a:endParaRPr lang="en-GB" sz="1600"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12160" y="360000"/>
            <a:ext cx="2420119" cy="2420119"/>
          </a:xfrm>
          <a:prstGeom prst="rect">
            <a:avLst/>
          </a:prstGeom>
        </p:spPr>
      </p:pic>
    </p:spTree>
    <p:extLst>
      <p:ext uri="{BB962C8B-B14F-4D97-AF65-F5344CB8AC3E}">
        <p14:creationId xmlns:p14="http://schemas.microsoft.com/office/powerpoint/2010/main" val="42932939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Measuring success – reducing the noise</a:t>
            </a:r>
          </a:p>
        </p:txBody>
      </p:sp>
      <p:sp>
        <p:nvSpPr>
          <p:cNvPr id="4" name="Text Placeholder 3"/>
          <p:cNvSpPr>
            <a:spLocks noGrp="1"/>
          </p:cNvSpPr>
          <p:nvPr>
            <p:ph type="body" sz="quarter" idx="13"/>
          </p:nvPr>
        </p:nvSpPr>
        <p:spPr/>
        <p:txBody>
          <a:bodyPr/>
          <a:lstStyle/>
          <a:p>
            <a:r>
              <a:rPr lang="en-GB" dirty="0"/>
              <a:t>DevOps at Ordnance Survey</a:t>
            </a:r>
          </a:p>
        </p:txBody>
      </p:sp>
      <p:graphicFrame>
        <p:nvGraphicFramePr>
          <p:cNvPr id="9" name="Chart 8"/>
          <p:cNvGraphicFramePr>
            <a:graphicFrameLocks/>
          </p:cNvGraphicFramePr>
          <p:nvPr>
            <p:extLst>
              <p:ext uri="{D42A27DB-BD31-4B8C-83A1-F6EECF244321}">
                <p14:modId xmlns:p14="http://schemas.microsoft.com/office/powerpoint/2010/main" val="3965408330"/>
              </p:ext>
            </p:extLst>
          </p:nvPr>
        </p:nvGraphicFramePr>
        <p:xfrm>
          <a:off x="323528" y="908720"/>
          <a:ext cx="8096250" cy="439102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320339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Measuring success – the knock-on effect</a:t>
            </a:r>
          </a:p>
        </p:txBody>
      </p:sp>
      <p:sp>
        <p:nvSpPr>
          <p:cNvPr id="4" name="Text Placeholder 3"/>
          <p:cNvSpPr>
            <a:spLocks noGrp="1"/>
          </p:cNvSpPr>
          <p:nvPr>
            <p:ph type="body" sz="quarter" idx="13"/>
          </p:nvPr>
        </p:nvSpPr>
        <p:spPr/>
        <p:txBody>
          <a:bodyPr/>
          <a:lstStyle/>
          <a:p>
            <a:r>
              <a:rPr lang="en-GB" dirty="0"/>
              <a:t>DevOps at Ordnance Survey</a:t>
            </a:r>
          </a:p>
        </p:txBody>
      </p:sp>
      <p:graphicFrame>
        <p:nvGraphicFramePr>
          <p:cNvPr id="6" name="Table 5"/>
          <p:cNvGraphicFramePr>
            <a:graphicFrameLocks noGrp="1"/>
          </p:cNvGraphicFramePr>
          <p:nvPr>
            <p:extLst>
              <p:ext uri="{D42A27DB-BD31-4B8C-83A1-F6EECF244321}">
                <p14:modId xmlns:p14="http://schemas.microsoft.com/office/powerpoint/2010/main" val="675064379"/>
              </p:ext>
            </p:extLst>
          </p:nvPr>
        </p:nvGraphicFramePr>
        <p:xfrm>
          <a:off x="450000" y="1700808"/>
          <a:ext cx="6642280" cy="1141122"/>
        </p:xfrm>
        <a:graphic>
          <a:graphicData uri="http://schemas.openxmlformats.org/drawingml/2006/table">
            <a:tbl>
              <a:tblPr firstRow="1" firstCol="1" bandRow="1">
                <a:tableStyleId>{638B1855-1B75-4FBE-930C-398BA8C253C6}</a:tableStyleId>
              </a:tblPr>
              <a:tblGrid>
                <a:gridCol w="3617944">
                  <a:extLst>
                    <a:ext uri="{9D8B030D-6E8A-4147-A177-3AD203B41FA5}">
                      <a16:colId xmlns:a16="http://schemas.microsoft.com/office/drawing/2014/main" val="20000"/>
                    </a:ext>
                  </a:extLst>
                </a:gridCol>
                <a:gridCol w="1289723">
                  <a:extLst>
                    <a:ext uri="{9D8B030D-6E8A-4147-A177-3AD203B41FA5}">
                      <a16:colId xmlns:a16="http://schemas.microsoft.com/office/drawing/2014/main" val="20001"/>
                    </a:ext>
                  </a:extLst>
                </a:gridCol>
                <a:gridCol w="1734613">
                  <a:extLst>
                    <a:ext uri="{9D8B030D-6E8A-4147-A177-3AD203B41FA5}">
                      <a16:colId xmlns:a16="http://schemas.microsoft.com/office/drawing/2014/main" val="20002"/>
                    </a:ext>
                  </a:extLst>
                </a:gridCol>
              </a:tblGrid>
              <a:tr h="275784">
                <a:tc>
                  <a:txBody>
                    <a:bodyPr/>
                    <a:lstStyle/>
                    <a:p>
                      <a:pPr>
                        <a:lnSpc>
                          <a:spcPct val="107000"/>
                        </a:lnSpc>
                        <a:spcAft>
                          <a:spcPts val="800"/>
                        </a:spcAft>
                      </a:pPr>
                      <a:r>
                        <a:rPr lang="en-GB" sz="1600" baseline="0" dirty="0">
                          <a:effectLst/>
                        </a:rPr>
                        <a:t>Measure / Metric</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marL="0" algn="l" defTabSz="914400" rtl="0" eaLnBrk="1" latinLnBrk="0" hangingPunct="1">
                        <a:lnSpc>
                          <a:spcPct val="107000"/>
                        </a:lnSpc>
                        <a:spcAft>
                          <a:spcPts val="800"/>
                        </a:spcAft>
                      </a:pPr>
                      <a:r>
                        <a:rPr lang="en-GB" sz="1600" kern="1200" baseline="0" dirty="0">
                          <a:effectLst/>
                        </a:rPr>
                        <a:t>Before</a:t>
                      </a:r>
                      <a:endParaRPr lang="en-GB" sz="1600" b="1" kern="1200" baseline="0" dirty="0">
                        <a:solidFill>
                          <a:schemeClr val="bg1"/>
                        </a:solidFill>
                        <a:effectLst/>
                        <a:latin typeface="+mn-lt"/>
                        <a:ea typeface="+mn-ea"/>
                        <a:cs typeface="+mn-cs"/>
                      </a:endParaRPr>
                    </a:p>
                  </a:txBody>
                  <a:tcPr marL="63500" marR="63500" marT="9525" marB="0"/>
                </a:tc>
                <a:tc>
                  <a:txBody>
                    <a:bodyPr/>
                    <a:lstStyle/>
                    <a:p>
                      <a:pPr marL="0" algn="l" defTabSz="914400" rtl="0" eaLnBrk="1" latinLnBrk="0" hangingPunct="1">
                        <a:lnSpc>
                          <a:spcPct val="107000"/>
                        </a:lnSpc>
                        <a:spcAft>
                          <a:spcPts val="800"/>
                        </a:spcAft>
                      </a:pPr>
                      <a:r>
                        <a:rPr lang="en-GB" sz="1600" kern="1200" baseline="0" dirty="0">
                          <a:effectLst/>
                        </a:rPr>
                        <a:t>After</a:t>
                      </a:r>
                      <a:endParaRPr lang="en-GB" sz="1600" b="1" kern="1200" baseline="0" dirty="0">
                        <a:solidFill>
                          <a:schemeClr val="bg1"/>
                        </a:solidFill>
                        <a:effectLst/>
                        <a:latin typeface="+mn-lt"/>
                        <a:ea typeface="+mn-ea"/>
                        <a:cs typeface="+mn-cs"/>
                      </a:endParaRPr>
                    </a:p>
                  </a:txBody>
                  <a:tcPr marL="63500" marR="63500" marT="9525" marB="0"/>
                </a:tc>
                <a:extLst>
                  <a:ext uri="{0D108BD9-81ED-4DB2-BD59-A6C34878D82A}">
                    <a16:rowId xmlns:a16="http://schemas.microsoft.com/office/drawing/2014/main" val="10000"/>
                  </a:ext>
                </a:extLst>
              </a:tr>
              <a:tr h="275784">
                <a:tc>
                  <a:txBody>
                    <a:bodyPr/>
                    <a:lstStyle/>
                    <a:p>
                      <a:pPr>
                        <a:lnSpc>
                          <a:spcPct val="107000"/>
                        </a:lnSpc>
                        <a:spcAft>
                          <a:spcPts val="800"/>
                        </a:spcAft>
                      </a:pPr>
                      <a:r>
                        <a:rPr lang="en-GB" sz="1600" baseline="0" dirty="0">
                          <a:effectLst/>
                        </a:rPr>
                        <a:t>Number of deploys into test (</a:t>
                      </a:r>
                      <a:r>
                        <a:rPr lang="en-GB" sz="1600" baseline="0" dirty="0" err="1">
                          <a:effectLst/>
                        </a:rPr>
                        <a:t>avg</a:t>
                      </a:r>
                      <a:r>
                        <a:rPr lang="en-GB" sz="1600" baseline="0" dirty="0">
                          <a:effectLst/>
                        </a:rPr>
                        <a:t>)</a:t>
                      </a:r>
                    </a:p>
                  </a:txBody>
                  <a:tcPr marL="63500" marR="63500" marT="9525" marB="0"/>
                </a:tc>
                <a:tc>
                  <a:txBody>
                    <a:bodyPr/>
                    <a:lstStyle/>
                    <a:p>
                      <a:pPr>
                        <a:lnSpc>
                          <a:spcPct val="107000"/>
                        </a:lnSpc>
                        <a:spcAft>
                          <a:spcPts val="800"/>
                        </a:spcAft>
                      </a:pPr>
                      <a:r>
                        <a:rPr lang="en-GB" sz="1600" baseline="0" dirty="0">
                          <a:effectLst/>
                        </a:rPr>
                        <a:t>1 per day</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20-30 per day</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1"/>
                  </a:ext>
                </a:extLst>
              </a:tr>
              <a:tr h="275784">
                <a:tc>
                  <a:txBody>
                    <a:bodyPr/>
                    <a:lstStyle/>
                    <a:p>
                      <a:pPr>
                        <a:lnSpc>
                          <a:spcPct val="107000"/>
                        </a:lnSpc>
                        <a:spcAft>
                          <a:spcPts val="800"/>
                        </a:spcAft>
                      </a:pPr>
                      <a:r>
                        <a:rPr lang="en-GB" sz="1600" baseline="0" dirty="0">
                          <a:effectLst/>
                        </a:rPr>
                        <a:t>Number of environment rebuilds (</a:t>
                      </a:r>
                      <a:r>
                        <a:rPr lang="en-GB" sz="1600" baseline="0" dirty="0" err="1">
                          <a:effectLst/>
                        </a:rPr>
                        <a:t>avg</a:t>
                      </a:r>
                      <a:r>
                        <a:rPr lang="en-GB" sz="1600" baseline="0" dirty="0">
                          <a:effectLst/>
                        </a:rPr>
                        <a:t>)</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1 per sprint</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20-30 per day</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2"/>
                  </a:ext>
                </a:extLst>
              </a:tr>
              <a:tr h="313770">
                <a:tc>
                  <a:txBody>
                    <a:bodyPr/>
                    <a:lstStyle/>
                    <a:p>
                      <a:pPr>
                        <a:lnSpc>
                          <a:spcPct val="107000"/>
                        </a:lnSpc>
                        <a:spcAft>
                          <a:spcPts val="800"/>
                        </a:spcAft>
                      </a:pPr>
                      <a:r>
                        <a:rPr lang="en-GB" sz="1600" baseline="0" dirty="0">
                          <a:effectLst/>
                        </a:rPr>
                        <a:t>Time to market (</a:t>
                      </a:r>
                      <a:r>
                        <a:rPr lang="en-GB" sz="1600" baseline="0" dirty="0" err="1">
                          <a:effectLst/>
                        </a:rPr>
                        <a:t>avg</a:t>
                      </a:r>
                      <a:r>
                        <a:rPr lang="en-GB" sz="1600" baseline="0" dirty="0">
                          <a:effectLst/>
                        </a:rPr>
                        <a:t>)</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6 months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2 months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3"/>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35044066"/>
              </p:ext>
            </p:extLst>
          </p:nvPr>
        </p:nvGraphicFramePr>
        <p:xfrm>
          <a:off x="448834" y="3212976"/>
          <a:ext cx="6642280" cy="1348550"/>
        </p:xfrm>
        <a:graphic>
          <a:graphicData uri="http://schemas.openxmlformats.org/drawingml/2006/table">
            <a:tbl>
              <a:tblPr firstRow="1" firstCol="1" bandRow="1">
                <a:tableStyleId>{8FD4443E-F989-4FC4-A0C8-D5A2AF1F390B}</a:tableStyleId>
              </a:tblPr>
              <a:tblGrid>
                <a:gridCol w="3617944">
                  <a:extLst>
                    <a:ext uri="{9D8B030D-6E8A-4147-A177-3AD203B41FA5}">
                      <a16:colId xmlns:a16="http://schemas.microsoft.com/office/drawing/2014/main" val="20000"/>
                    </a:ext>
                  </a:extLst>
                </a:gridCol>
                <a:gridCol w="3024336">
                  <a:extLst>
                    <a:ext uri="{9D8B030D-6E8A-4147-A177-3AD203B41FA5}">
                      <a16:colId xmlns:a16="http://schemas.microsoft.com/office/drawing/2014/main" val="20001"/>
                    </a:ext>
                  </a:extLst>
                </a:gridCol>
              </a:tblGrid>
              <a:tr h="179276">
                <a:tc>
                  <a:txBody>
                    <a:bodyPr/>
                    <a:lstStyle/>
                    <a:p>
                      <a:pPr>
                        <a:lnSpc>
                          <a:spcPct val="107000"/>
                        </a:lnSpc>
                        <a:spcAft>
                          <a:spcPts val="800"/>
                        </a:spcAft>
                      </a:pPr>
                      <a:r>
                        <a:rPr lang="en-GB" sz="1600" baseline="0" dirty="0">
                          <a:effectLst/>
                        </a:rPr>
                        <a:t>Measure / Metric</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Impact</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0"/>
                  </a:ext>
                </a:extLst>
              </a:tr>
              <a:tr h="275784">
                <a:tc>
                  <a:txBody>
                    <a:bodyPr/>
                    <a:lstStyle/>
                    <a:p>
                      <a:pPr>
                        <a:lnSpc>
                          <a:spcPct val="107000"/>
                        </a:lnSpc>
                        <a:spcAft>
                          <a:spcPts val="800"/>
                        </a:spcAft>
                      </a:pPr>
                      <a:r>
                        <a:rPr lang="en-GB" sz="1600" baseline="0" dirty="0">
                          <a:effectLst/>
                        </a:rPr>
                        <a:t>Cost savings per project</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800"/>
                        </a:spcAft>
                      </a:pPr>
                      <a:r>
                        <a:rPr lang="en-GB" sz="1600" baseline="0" dirty="0">
                          <a:effectLst/>
                        </a:rPr>
                        <a:t>£90,000 - £180,000  (depending on number of rebuilds)</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2"/>
                  </a:ext>
                </a:extLst>
              </a:tr>
              <a:tr h="322130">
                <a:tc>
                  <a:txBody>
                    <a:bodyPr/>
                    <a:lstStyle/>
                    <a:p>
                      <a:pPr>
                        <a:lnSpc>
                          <a:spcPct val="107000"/>
                        </a:lnSpc>
                        <a:spcAft>
                          <a:spcPts val="800"/>
                        </a:spcAft>
                      </a:pPr>
                      <a:r>
                        <a:rPr lang="en-GB" sz="1600" baseline="0" dirty="0">
                          <a:effectLst/>
                        </a:rPr>
                        <a:t>Total cost savings in year 1  (2014-15)</a:t>
                      </a:r>
                      <a:endParaRPr lang="en-GB" sz="1600"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tc>
                  <a:txBody>
                    <a:bodyPr/>
                    <a:lstStyle/>
                    <a:p>
                      <a:pPr>
                        <a:lnSpc>
                          <a:spcPct val="107000"/>
                        </a:lnSpc>
                        <a:spcAft>
                          <a:spcPts val="0"/>
                        </a:spcAft>
                      </a:pPr>
                      <a:r>
                        <a:rPr lang="en-GB" sz="3600" b="1" u="sng" baseline="0" dirty="0">
                          <a:effectLst/>
                        </a:rPr>
                        <a:t>£1MILLION!!!!</a:t>
                      </a:r>
                      <a:endParaRPr lang="en-GB" sz="3600" b="1" u="sng" baseline="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500" marR="63500" marT="9525" marB="0"/>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213218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Intangible success</a:t>
            </a:r>
          </a:p>
        </p:txBody>
      </p:sp>
      <p:sp>
        <p:nvSpPr>
          <p:cNvPr id="4" name="Text Placeholder 3"/>
          <p:cNvSpPr>
            <a:spLocks noGrp="1"/>
          </p:cNvSpPr>
          <p:nvPr>
            <p:ph type="body" sz="quarter" idx="12"/>
          </p:nvPr>
        </p:nvSpPr>
        <p:spPr/>
        <p:txBody>
          <a:bodyPr>
            <a:normAutofit/>
          </a:bodyPr>
          <a:lstStyle/>
          <a:p>
            <a:pPr marL="285750" indent="-285750">
              <a:buFont typeface="Arial" panose="020B0604020202020204" pitchFamily="34" charset="0"/>
              <a:buChar char="•"/>
            </a:pPr>
            <a:r>
              <a:rPr lang="en-GB" sz="1600" dirty="0"/>
              <a:t>DevOps is now part of Enterprise Architecture</a:t>
            </a:r>
          </a:p>
          <a:p>
            <a:pPr marL="1200150" lvl="1" indent="-285750"/>
            <a:r>
              <a:rPr lang="en-GB" sz="1600" dirty="0"/>
              <a:t>Architecture principles mandating use of automation &amp; DevOps resources</a:t>
            </a:r>
          </a:p>
          <a:p>
            <a:pPr marL="1200150" lvl="1" indent="-285750"/>
            <a:r>
              <a:rPr lang="en-GB" sz="1600" dirty="0"/>
              <a:t>All new projects have DevOps resources</a:t>
            </a:r>
          </a:p>
          <a:p>
            <a:pPr marL="285750" indent="-285750">
              <a:buFont typeface="Arial" panose="020B0604020202020204" pitchFamily="34" charset="0"/>
              <a:buChar char="•"/>
            </a:pPr>
            <a:r>
              <a:rPr lang="en-GB" sz="1600" dirty="0"/>
              <a:t>DevOps is now the norm</a:t>
            </a:r>
          </a:p>
          <a:p>
            <a:pPr marL="1200150" lvl="1" indent="-285750"/>
            <a:r>
              <a:rPr lang="en-GB" sz="1600" dirty="0"/>
              <a:t>10 projects in first 12 months adopted "DevOps way"</a:t>
            </a:r>
          </a:p>
          <a:p>
            <a:pPr marL="1428750" lvl="2" indent="-285750"/>
            <a:r>
              <a:rPr lang="en-GB" sz="1600" dirty="0"/>
              <a:t>9 projects on time, on budget</a:t>
            </a:r>
          </a:p>
          <a:p>
            <a:pPr marL="1200150" lvl="1" indent="-285750"/>
            <a:r>
              <a:rPr lang="en-GB" sz="1600" dirty="0"/>
              <a:t>Pipeline is maturing to enable </a:t>
            </a:r>
            <a:r>
              <a:rPr lang="en-GB" sz="1600" dirty="0" err="1"/>
              <a:t>Devs</a:t>
            </a:r>
            <a:r>
              <a:rPr lang="en-GB" sz="1600" dirty="0"/>
              <a:t> to do more themselves</a:t>
            </a:r>
          </a:p>
          <a:p>
            <a:pPr marL="1428750" lvl="2" indent="-285750"/>
            <a:r>
              <a:rPr lang="en-GB" sz="1600" dirty="0"/>
              <a:t>Bringing “Dev” to DevOps</a:t>
            </a:r>
          </a:p>
          <a:p>
            <a:pPr marL="285750" indent="-285750">
              <a:buFont typeface="Arial" panose="020B0604020202020204" pitchFamily="34" charset="0"/>
              <a:buChar char="•"/>
            </a:pPr>
            <a:r>
              <a:rPr lang="en-GB" sz="1600" dirty="0"/>
              <a:t>Automation has created standardisation by stealth</a:t>
            </a:r>
          </a:p>
          <a:p>
            <a:pPr marL="1200150" lvl="1" indent="-285750"/>
            <a:r>
              <a:rPr lang="en-GB" sz="1600" dirty="0"/>
              <a:t>New builds automatically take on the automated build elements</a:t>
            </a:r>
          </a:p>
          <a:p>
            <a:pPr marL="1200150" lvl="1" indent="-285750"/>
            <a:r>
              <a:rPr lang="en-GB" sz="1600" dirty="0"/>
              <a:t>Legacy slowly gets phased out</a:t>
            </a:r>
          </a:p>
          <a:p>
            <a:pPr marL="1200150" lvl="1" indent="-285750"/>
            <a:r>
              <a:rPr lang="en-GB" sz="1600" dirty="0"/>
              <a:t>End up with fewer standardised builds which can be rolled out easily and rapidly</a:t>
            </a:r>
          </a:p>
          <a:p>
            <a:pPr marL="342900" indent="-342900">
              <a:buFont typeface="Arial" panose="020B0604020202020204" pitchFamily="34" charset="0"/>
              <a:buChar char="•"/>
            </a:pPr>
            <a:r>
              <a:rPr lang="en-GB" sz="1600" dirty="0"/>
              <a:t>Continuous delivery now a realistic target rather than a pipe dream</a:t>
            </a:r>
          </a:p>
          <a:p>
            <a:pPr marL="1200150" lvl="1" indent="-285750"/>
            <a:endParaRPr lang="en-GB" sz="1600" dirty="0"/>
          </a:p>
          <a:p>
            <a:pPr marL="1200150" lvl="1" indent="-285750"/>
            <a:endParaRPr lang="en-GB" sz="1600" dirty="0"/>
          </a:p>
          <a:p>
            <a:endParaRPr lang="en-GB" sz="1600" dirty="0"/>
          </a:p>
        </p:txBody>
      </p:sp>
      <p:sp>
        <p:nvSpPr>
          <p:cNvPr id="6" name="Text Placeholder 3"/>
          <p:cNvSpPr>
            <a:spLocks noGrp="1"/>
          </p:cNvSpPr>
          <p:nvPr>
            <p:ph type="body" sz="quarter" idx="13"/>
          </p:nvPr>
        </p:nvSpPr>
        <p:spPr>
          <a:xfrm>
            <a:off x="2214000" y="6246000"/>
            <a:ext cx="2894400" cy="360362"/>
          </a:xfrm>
        </p:spPr>
        <p:txBody>
          <a:bodyPr/>
          <a:lstStyle/>
          <a:p>
            <a:r>
              <a:rPr lang="en-GB" dirty="0"/>
              <a:t>DevOps at Ordnance Survey</a:t>
            </a:r>
          </a:p>
        </p:txBody>
      </p:sp>
    </p:spTree>
    <p:extLst>
      <p:ext uri="{BB962C8B-B14F-4D97-AF65-F5344CB8AC3E}">
        <p14:creationId xmlns:p14="http://schemas.microsoft.com/office/powerpoint/2010/main" val="4047789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wipe(down)">
                                      <p:cBhvr>
                                        <p:cTn id="15" dur="500"/>
                                        <p:tgtEl>
                                          <p:spTgt spid="4">
                                            <p:txEl>
                                              <p:pRg st="3" end="3"/>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wipe(down)">
                                      <p:cBhvr>
                                        <p:cTn id="18" dur="500"/>
                                        <p:tgtEl>
                                          <p:spTgt spid="4">
                                            <p:txEl>
                                              <p:pRg st="4" end="4"/>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wipe(down)">
                                      <p:cBhvr>
                                        <p:cTn id="21" dur="500"/>
                                        <p:tgtEl>
                                          <p:spTgt spid="4">
                                            <p:txEl>
                                              <p:pRg st="5" end="5"/>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wipe(down)">
                                      <p:cBhvr>
                                        <p:cTn id="24" dur="500"/>
                                        <p:tgtEl>
                                          <p:spTgt spid="4">
                                            <p:txEl>
                                              <p:pRg st="6" end="6"/>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wipe(down)">
                                      <p:cBhvr>
                                        <p:cTn id="27" dur="500"/>
                                        <p:tgtEl>
                                          <p:spTgt spid="4">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8" end="8"/>
                                            </p:txEl>
                                          </p:spTgt>
                                        </p:tgtEl>
                                        <p:attrNameLst>
                                          <p:attrName>style.visibility</p:attrName>
                                        </p:attrNameLst>
                                      </p:cBhvr>
                                      <p:to>
                                        <p:strVal val="visible"/>
                                      </p:to>
                                    </p:set>
                                    <p:animEffect transition="in" filter="fade">
                                      <p:cBhvr>
                                        <p:cTn id="32" dur="500"/>
                                        <p:tgtEl>
                                          <p:spTgt spid="4">
                                            <p:txEl>
                                              <p:pRg st="8" end="8"/>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animEffect transition="in" filter="fade">
                                      <p:cBhvr>
                                        <p:cTn id="35" dur="500"/>
                                        <p:tgtEl>
                                          <p:spTgt spid="4">
                                            <p:txEl>
                                              <p:pRg st="9" end="9"/>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10" end="10"/>
                                            </p:txEl>
                                          </p:spTgt>
                                        </p:tgtEl>
                                        <p:attrNameLst>
                                          <p:attrName>style.visibility</p:attrName>
                                        </p:attrNameLst>
                                      </p:cBhvr>
                                      <p:to>
                                        <p:strVal val="visible"/>
                                      </p:to>
                                    </p:set>
                                    <p:animEffect transition="in" filter="fade">
                                      <p:cBhvr>
                                        <p:cTn id="38" dur="500"/>
                                        <p:tgtEl>
                                          <p:spTgt spid="4">
                                            <p:txEl>
                                              <p:pRg st="10" end="10"/>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11" end="11"/>
                                            </p:txEl>
                                          </p:spTgt>
                                        </p:tgtEl>
                                        <p:attrNameLst>
                                          <p:attrName>style.visibility</p:attrName>
                                        </p:attrNameLst>
                                      </p:cBhvr>
                                      <p:to>
                                        <p:strVal val="visible"/>
                                      </p:to>
                                    </p:set>
                                    <p:animEffect transition="in" filter="fade">
                                      <p:cBhvr>
                                        <p:cTn id="41" dur="500"/>
                                        <p:tgtEl>
                                          <p:spTgt spid="4">
                                            <p:txEl>
                                              <p:pRg st="11" end="11"/>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4">
                                            <p:txEl>
                                              <p:pRg st="12" end="12"/>
                                            </p:txEl>
                                          </p:spTgt>
                                        </p:tgtEl>
                                        <p:attrNameLst>
                                          <p:attrName>style.visibility</p:attrName>
                                        </p:attrNameLst>
                                      </p:cBhvr>
                                      <p:to>
                                        <p:strVal val="visible"/>
                                      </p:to>
                                    </p:set>
                                    <p:anim calcmode="lin" valueType="num">
                                      <p:cBhvr additive="base">
                                        <p:cTn id="46" dur="500" fill="hold"/>
                                        <p:tgtEl>
                                          <p:spTgt spid="4">
                                            <p:txEl>
                                              <p:pRg st="12" end="12"/>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4">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395536" y="2492896"/>
            <a:ext cx="8229600" cy="720080"/>
          </a:xfrm>
        </p:spPr>
        <p:txBody>
          <a:bodyPr>
            <a:noAutofit/>
          </a:bodyPr>
          <a:lstStyle/>
          <a:p>
            <a:pPr algn="ctr"/>
            <a:r>
              <a:rPr lang="en-GB" sz="4000" dirty="0">
                <a:latin typeface="Cooper Std Black" panose="0208090304030B020404" pitchFamily="18" charset="0"/>
              </a:rPr>
              <a:t>Lessons learned</a:t>
            </a:r>
          </a:p>
          <a:p>
            <a:pPr algn="ctr"/>
            <a:endParaRPr lang="en-GB" sz="4000" dirty="0">
              <a:latin typeface="Cooper Std Black" panose="0208090304030B020404" pitchFamily="18" charset="0"/>
            </a:endParaRPr>
          </a:p>
        </p:txBody>
      </p:sp>
      <p:sp>
        <p:nvSpPr>
          <p:cNvPr id="4" name="Text Placeholder 3"/>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30860182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Lessons learned</a:t>
            </a:r>
          </a:p>
        </p:txBody>
      </p:sp>
      <p:sp>
        <p:nvSpPr>
          <p:cNvPr id="3" name="Text Placeholder 2"/>
          <p:cNvSpPr>
            <a:spLocks noGrp="1"/>
          </p:cNvSpPr>
          <p:nvPr>
            <p:ph type="body" sz="quarter" idx="12"/>
          </p:nvPr>
        </p:nvSpPr>
        <p:spPr>
          <a:xfrm>
            <a:off x="395536" y="908720"/>
            <a:ext cx="8229600" cy="5112568"/>
          </a:xfrm>
        </p:spPr>
        <p:txBody>
          <a:bodyPr>
            <a:normAutofit/>
          </a:bodyPr>
          <a:lstStyle/>
          <a:p>
            <a:r>
              <a:rPr lang="en-GB" sz="1600" b="1" dirty="0"/>
              <a:t>Anyone can do it</a:t>
            </a:r>
          </a:p>
          <a:p>
            <a:pPr marL="342900" indent="-342900">
              <a:buFont typeface="Arial" panose="020B0604020202020204" pitchFamily="34" charset="0"/>
              <a:buChar char="•"/>
            </a:pPr>
            <a:r>
              <a:rPr lang="en-GB" sz="1600" dirty="0"/>
              <a:t>Legacy is </a:t>
            </a:r>
            <a:r>
              <a:rPr lang="en-GB" sz="1600" b="1" u="sng" dirty="0"/>
              <a:t>NOT</a:t>
            </a:r>
            <a:r>
              <a:rPr lang="en-GB" sz="1600" dirty="0"/>
              <a:t> a barrier to DevOps success!!!</a:t>
            </a:r>
          </a:p>
          <a:p>
            <a:pPr marL="342900" indent="-342900">
              <a:buFont typeface="Arial" panose="020B0604020202020204" pitchFamily="34" charset="0"/>
              <a:buChar char="•"/>
            </a:pPr>
            <a:r>
              <a:rPr lang="en-GB" sz="1600" dirty="0"/>
              <a:t>COTS software is </a:t>
            </a:r>
            <a:r>
              <a:rPr lang="en-GB" sz="1600" b="1" u="sng" dirty="0"/>
              <a:t>NOT</a:t>
            </a:r>
            <a:r>
              <a:rPr lang="en-GB" sz="1600" dirty="0"/>
              <a:t> a barrier to DevOps success!!!</a:t>
            </a:r>
          </a:p>
          <a:p>
            <a:endParaRPr lang="en-GB" sz="1600" b="1" dirty="0"/>
          </a:p>
          <a:p>
            <a:r>
              <a:rPr lang="en-GB" sz="1600" b="1" dirty="0"/>
              <a:t>It’s </a:t>
            </a:r>
            <a:r>
              <a:rPr lang="en-GB" sz="1600" b="1" u="sng" dirty="0"/>
              <a:t>NOT</a:t>
            </a:r>
            <a:r>
              <a:rPr lang="en-GB" sz="1600" b="1" dirty="0"/>
              <a:t> all about automation</a:t>
            </a:r>
          </a:p>
          <a:p>
            <a:pPr marL="342900" indent="-342900">
              <a:buFont typeface="Arial" panose="020B0604020202020204" pitchFamily="34" charset="0"/>
              <a:buChar char="•"/>
            </a:pPr>
            <a:r>
              <a:rPr lang="en-GB" sz="1600" dirty="0"/>
              <a:t>DevOps is a culture change</a:t>
            </a:r>
          </a:p>
          <a:p>
            <a:pPr marL="342900" indent="-342900">
              <a:buFont typeface="Arial" panose="020B0604020202020204" pitchFamily="34" charset="0"/>
              <a:buChar char="•"/>
            </a:pPr>
            <a:r>
              <a:rPr lang="en-GB" sz="1600" dirty="0"/>
              <a:t>Collaboration and commonality are key to success</a:t>
            </a:r>
          </a:p>
          <a:p>
            <a:pPr marL="342900" indent="-342900">
              <a:buFont typeface="Arial" panose="020B0604020202020204" pitchFamily="34" charset="0"/>
              <a:buChar char="•"/>
            </a:pPr>
            <a:endParaRPr lang="en-GB" sz="1600" dirty="0"/>
          </a:p>
          <a:p>
            <a:r>
              <a:rPr lang="en-GB" sz="1600" b="1" dirty="0"/>
              <a:t>Be patient</a:t>
            </a:r>
          </a:p>
          <a:p>
            <a:pPr marL="342900" indent="-342900">
              <a:buFont typeface="Arial" panose="020B0604020202020204" pitchFamily="34" charset="0"/>
              <a:buChar char="•"/>
            </a:pPr>
            <a:r>
              <a:rPr lang="en-GB" sz="1600" dirty="0"/>
              <a:t>Keep at it – the first attempt will almost certainly not be the best one!</a:t>
            </a:r>
          </a:p>
          <a:p>
            <a:endParaRPr lang="en-GB" sz="1600" dirty="0"/>
          </a:p>
          <a:p>
            <a:r>
              <a:rPr lang="en-GB" sz="1600" b="1" dirty="0"/>
              <a:t>Showcase every success</a:t>
            </a:r>
            <a:endParaRPr lang="en-GB" sz="1600" dirty="0"/>
          </a:p>
          <a:p>
            <a:pPr marL="342900" indent="-342900">
              <a:buFont typeface="Arial" panose="020B0604020202020204" pitchFamily="34" charset="0"/>
              <a:buChar char="•"/>
            </a:pPr>
            <a:r>
              <a:rPr lang="en-GB" sz="1600" dirty="0"/>
              <a:t>Demos create enthusiasm for others to follow your lead</a:t>
            </a:r>
          </a:p>
          <a:p>
            <a:pPr marL="342900" indent="-342900">
              <a:buFont typeface="Arial" panose="020B0604020202020204" pitchFamily="34" charset="0"/>
              <a:buChar char="•"/>
            </a:pPr>
            <a:endParaRPr lang="en-GB" sz="1600" dirty="0"/>
          </a:p>
          <a:p>
            <a:r>
              <a:rPr lang="en-GB" sz="1600" b="1" dirty="0"/>
              <a:t>Just Do It!</a:t>
            </a:r>
            <a:endParaRPr lang="en-GB" sz="1600" dirty="0"/>
          </a:p>
          <a:p>
            <a:pPr marL="285750" indent="-285750">
              <a:buFont typeface="Arial" panose="020B0604020202020204" pitchFamily="34" charset="0"/>
              <a:buChar char="•"/>
            </a:pPr>
            <a:r>
              <a:rPr lang="en-GB" sz="1600" dirty="0"/>
              <a:t>Starting somewhere is better than waiting for something</a:t>
            </a:r>
          </a:p>
        </p:txBody>
      </p:sp>
      <p:sp>
        <p:nvSpPr>
          <p:cNvPr id="4" name="Text Placeholder 3"/>
          <p:cNvSpPr>
            <a:spLocks noGrp="1"/>
          </p:cNvSpPr>
          <p:nvPr>
            <p:ph type="body" sz="quarter" idx="13"/>
          </p:nvPr>
        </p:nvSpPr>
        <p:spPr/>
        <p:txBody>
          <a:bodyPr/>
          <a:lstStyle/>
          <a:p>
            <a:r>
              <a:rPr lang="en-GB" dirty="0"/>
              <a:t>DevOps at Ordnance Survey – An Experience Report</a:t>
            </a:r>
          </a:p>
        </p:txBody>
      </p:sp>
    </p:spTree>
    <p:extLst>
      <p:ext uri="{BB962C8B-B14F-4D97-AF65-F5344CB8AC3E}">
        <p14:creationId xmlns:p14="http://schemas.microsoft.com/office/powerpoint/2010/main" val="408537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down)">
                                      <p:cBhvr>
                                        <p:cTn id="7" dur="500"/>
                                        <p:tgtEl>
                                          <p:spTgt spid="3">
                                            <p:txEl>
                                              <p:pRg st="1" end="1"/>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wipe(down)">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animEffect transition="in" filter="wipe(down)">
                                      <p:cBhvr>
                                        <p:cTn id="23" dur="500"/>
                                        <p:tgtEl>
                                          <p:spTgt spid="3">
                                            <p:txEl>
                                              <p:pRg st="8" end="8"/>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3">
                                            <p:txEl>
                                              <p:pRg st="9" end="9"/>
                                            </p:txEl>
                                          </p:spTgt>
                                        </p:tgtEl>
                                        <p:attrNameLst>
                                          <p:attrName>style.visibility</p:attrName>
                                        </p:attrNameLst>
                                      </p:cBhvr>
                                      <p:to>
                                        <p:strVal val="visible"/>
                                      </p:to>
                                    </p:set>
                                    <p:animEffect transition="in" filter="wipe(down)">
                                      <p:cBhvr>
                                        <p:cTn id="26" dur="500"/>
                                        <p:tgtEl>
                                          <p:spTgt spid="3">
                                            <p:txEl>
                                              <p:pRg st="9" end="9"/>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animEffect transition="in" filter="wipe(down)">
                                      <p:cBhvr>
                                        <p:cTn id="31" dur="500"/>
                                        <p:tgtEl>
                                          <p:spTgt spid="3">
                                            <p:txEl>
                                              <p:pRg st="11" end="11"/>
                                            </p:txEl>
                                          </p:spTgt>
                                        </p:tgtEl>
                                      </p:cBhvr>
                                    </p:animEffect>
                                  </p:childTnLst>
                                </p:cTn>
                              </p:par>
                              <p:par>
                                <p:cTn id="32" presetID="22" presetClass="entr" presetSubtype="4" fill="hold" nodeType="withEffect">
                                  <p:stCondLst>
                                    <p:cond delay="0"/>
                                  </p:stCondLst>
                                  <p:childTnLst>
                                    <p:set>
                                      <p:cBhvr>
                                        <p:cTn id="33" dur="1" fill="hold">
                                          <p:stCondLst>
                                            <p:cond delay="0"/>
                                          </p:stCondLst>
                                        </p:cTn>
                                        <p:tgtEl>
                                          <p:spTgt spid="3">
                                            <p:txEl>
                                              <p:pRg st="12" end="12"/>
                                            </p:txEl>
                                          </p:spTgt>
                                        </p:tgtEl>
                                        <p:attrNameLst>
                                          <p:attrName>style.visibility</p:attrName>
                                        </p:attrNameLst>
                                      </p:cBhvr>
                                      <p:to>
                                        <p:strVal val="visible"/>
                                      </p:to>
                                    </p:set>
                                    <p:animEffect transition="in" filter="wipe(down)">
                                      <p:cBhvr>
                                        <p:cTn id="34" dur="500"/>
                                        <p:tgtEl>
                                          <p:spTgt spid="3">
                                            <p:txEl>
                                              <p:pRg st="12" end="1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
                                            <p:txEl>
                                              <p:pRg st="14" end="14"/>
                                            </p:txEl>
                                          </p:spTgt>
                                        </p:tgtEl>
                                        <p:attrNameLst>
                                          <p:attrName>style.visibility</p:attrName>
                                        </p:attrNameLst>
                                      </p:cBhvr>
                                      <p:to>
                                        <p:strVal val="visible"/>
                                      </p:to>
                                    </p:set>
                                    <p:anim calcmode="lin" valueType="num">
                                      <p:cBhvr additive="base">
                                        <p:cTn id="39"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14" end="14"/>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3">
                                            <p:txEl>
                                              <p:pRg st="15" end="15"/>
                                            </p:txEl>
                                          </p:spTgt>
                                        </p:tgtEl>
                                        <p:attrNameLst>
                                          <p:attrName>style.visibility</p:attrName>
                                        </p:attrNameLst>
                                      </p:cBhvr>
                                      <p:to>
                                        <p:strVal val="visible"/>
                                      </p:to>
                                    </p:set>
                                    <p:anim calcmode="lin" valueType="num">
                                      <p:cBhvr additive="base">
                                        <p:cTn id="43"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395536" y="2492896"/>
            <a:ext cx="8229600" cy="720080"/>
          </a:xfrm>
        </p:spPr>
        <p:txBody>
          <a:bodyPr>
            <a:noAutofit/>
          </a:bodyPr>
          <a:lstStyle/>
          <a:p>
            <a:pPr algn="ctr"/>
            <a:r>
              <a:rPr lang="en-GB" sz="4000" dirty="0">
                <a:latin typeface="Cooper Std Black" panose="0208090304030B020404" pitchFamily="18" charset="0"/>
              </a:rPr>
              <a:t>What we don’t know</a:t>
            </a:r>
          </a:p>
          <a:p>
            <a:pPr algn="ctr"/>
            <a:r>
              <a:rPr lang="en-GB" sz="4000" dirty="0">
                <a:latin typeface="Cooper Std Black" panose="0208090304030B020404" pitchFamily="18" charset="0"/>
              </a:rPr>
              <a:t>Or…</a:t>
            </a:r>
          </a:p>
          <a:p>
            <a:pPr algn="ctr"/>
            <a:r>
              <a:rPr lang="en-GB" sz="4000" dirty="0">
                <a:latin typeface="Cooper Std Black" panose="0208090304030B020404" pitchFamily="18" charset="0"/>
              </a:rPr>
              <a:t>What we need help with</a:t>
            </a:r>
          </a:p>
          <a:p>
            <a:pPr algn="ctr"/>
            <a:endParaRPr lang="en-GB" sz="4000" dirty="0">
              <a:latin typeface="Cooper Std Black" panose="0208090304030B020404" pitchFamily="18" charset="0"/>
            </a:endParaRPr>
          </a:p>
        </p:txBody>
      </p:sp>
      <p:sp>
        <p:nvSpPr>
          <p:cNvPr id="4" name="Text Placeholder 3"/>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3506690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Where to next?</a:t>
            </a:r>
          </a:p>
        </p:txBody>
      </p:sp>
      <p:sp>
        <p:nvSpPr>
          <p:cNvPr id="3" name="Text Placeholder 2"/>
          <p:cNvSpPr>
            <a:spLocks noGrp="1"/>
          </p:cNvSpPr>
          <p:nvPr>
            <p:ph type="body" sz="quarter" idx="12"/>
          </p:nvPr>
        </p:nvSpPr>
        <p:spPr>
          <a:xfrm>
            <a:off x="395536" y="908720"/>
            <a:ext cx="8229600" cy="5112568"/>
          </a:xfrm>
        </p:spPr>
        <p:txBody>
          <a:bodyPr>
            <a:normAutofit/>
          </a:bodyPr>
          <a:lstStyle/>
          <a:p>
            <a:r>
              <a:rPr lang="en-GB" sz="1600" b="1" dirty="0"/>
              <a:t>What is the right org structure?</a:t>
            </a:r>
          </a:p>
          <a:p>
            <a:pPr marL="342900" indent="-342900">
              <a:buFont typeface="Arial" panose="020B0604020202020204" pitchFamily="34" charset="0"/>
              <a:buChar char="•"/>
            </a:pPr>
            <a:r>
              <a:rPr lang="en-GB" sz="1600" dirty="0"/>
              <a:t>How do you create an org structure with DevOps at the centre of everything?	</a:t>
            </a:r>
          </a:p>
          <a:p>
            <a:pPr marL="1257300" lvl="1" indent="-342900"/>
            <a:r>
              <a:rPr lang="en-GB" sz="1300" dirty="0"/>
              <a:t>Job role definition?</a:t>
            </a:r>
          </a:p>
          <a:p>
            <a:pPr marL="1257300" lvl="1" indent="-342900"/>
            <a:r>
              <a:rPr lang="en-GB" sz="1300" dirty="0"/>
              <a:t>Governance?</a:t>
            </a:r>
          </a:p>
          <a:p>
            <a:pPr marL="1257300" lvl="1" indent="-342900"/>
            <a:r>
              <a:rPr lang="en-GB" sz="1300" dirty="0"/>
              <a:t>Organisation changes?</a:t>
            </a:r>
          </a:p>
          <a:p>
            <a:pPr marL="1257300" lvl="1" indent="-342900"/>
            <a:r>
              <a:rPr lang="en-GB" sz="1300" dirty="0"/>
              <a:t>Something else?</a:t>
            </a:r>
          </a:p>
          <a:p>
            <a:endParaRPr lang="en-GB" sz="1600" b="1" dirty="0"/>
          </a:p>
        </p:txBody>
      </p:sp>
      <p:sp>
        <p:nvSpPr>
          <p:cNvPr id="4" name="Text Placeholder 3"/>
          <p:cNvSpPr>
            <a:spLocks noGrp="1"/>
          </p:cNvSpPr>
          <p:nvPr>
            <p:ph type="body" sz="quarter" idx="13"/>
          </p:nvPr>
        </p:nvSpPr>
        <p:spPr/>
        <p:txBody>
          <a:bodyPr/>
          <a:lstStyle/>
          <a:p>
            <a:r>
              <a:rPr lang="en-GB" dirty="0"/>
              <a:t>DevOps at Ordnance Survey – An Experience Report</a:t>
            </a:r>
          </a:p>
        </p:txBody>
      </p:sp>
    </p:spTree>
    <p:extLst>
      <p:ext uri="{BB962C8B-B14F-4D97-AF65-F5344CB8AC3E}">
        <p14:creationId xmlns:p14="http://schemas.microsoft.com/office/powerpoint/2010/main" val="312860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Future org model?</a:t>
            </a:r>
          </a:p>
        </p:txBody>
      </p:sp>
      <p:sp>
        <p:nvSpPr>
          <p:cNvPr id="4" name="Text Placeholder 3"/>
          <p:cNvSpPr>
            <a:spLocks noGrp="1"/>
          </p:cNvSpPr>
          <p:nvPr>
            <p:ph type="body" sz="quarter" idx="13"/>
          </p:nvPr>
        </p:nvSpPr>
        <p:spPr/>
        <p:txBody>
          <a:bodyPr/>
          <a:lstStyle/>
          <a:p>
            <a:r>
              <a:rPr lang="en-GB" dirty="0"/>
              <a:t>DevOps at Ordnance Survey – An Experience Report</a:t>
            </a:r>
          </a:p>
        </p:txBody>
      </p:sp>
      <p:sp>
        <p:nvSpPr>
          <p:cNvPr id="6" name="Oval 5"/>
          <p:cNvSpPr/>
          <p:nvPr/>
        </p:nvSpPr>
        <p:spPr>
          <a:xfrm>
            <a:off x="4710449" y="1575842"/>
            <a:ext cx="3240360" cy="3024336"/>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GB"/>
          </a:p>
        </p:txBody>
      </p:sp>
      <p:sp>
        <p:nvSpPr>
          <p:cNvPr id="7" name="Oval 6"/>
          <p:cNvSpPr/>
          <p:nvPr/>
        </p:nvSpPr>
        <p:spPr>
          <a:xfrm>
            <a:off x="2136931" y="1818531"/>
            <a:ext cx="2573518" cy="2538958"/>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a:p>
        </p:txBody>
      </p:sp>
      <p:sp>
        <p:nvSpPr>
          <p:cNvPr id="8" name="Rectangle 7"/>
          <p:cNvSpPr/>
          <p:nvPr/>
        </p:nvSpPr>
        <p:spPr>
          <a:xfrm>
            <a:off x="2843808" y="4960218"/>
            <a:ext cx="936104"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Dev</a:t>
            </a:r>
          </a:p>
        </p:txBody>
      </p:sp>
      <p:sp>
        <p:nvSpPr>
          <p:cNvPr id="9" name="Rectangle 8"/>
          <p:cNvSpPr/>
          <p:nvPr/>
        </p:nvSpPr>
        <p:spPr>
          <a:xfrm>
            <a:off x="5862577" y="4960218"/>
            <a:ext cx="936104"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Ops</a:t>
            </a:r>
          </a:p>
        </p:txBody>
      </p:sp>
      <p:sp>
        <p:nvSpPr>
          <p:cNvPr id="3" name="Oval 2"/>
          <p:cNvSpPr/>
          <p:nvPr/>
        </p:nvSpPr>
        <p:spPr>
          <a:xfrm>
            <a:off x="3041063" y="2583954"/>
            <a:ext cx="2683066" cy="1205086"/>
          </a:xfrm>
          <a:prstGeom prst="ellipse">
            <a:avLst/>
          </a:prstGeom>
          <a:solidFill>
            <a:schemeClr val="accent3">
              <a:alpha val="46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33" name="Rectangle 32"/>
          <p:cNvSpPr/>
          <p:nvPr/>
        </p:nvSpPr>
        <p:spPr>
          <a:xfrm>
            <a:off x="4067944" y="4960218"/>
            <a:ext cx="1098270"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DevOps</a:t>
            </a:r>
          </a:p>
        </p:txBody>
      </p:sp>
      <p:sp>
        <p:nvSpPr>
          <p:cNvPr id="17" name="Text Placeholder 3"/>
          <p:cNvSpPr txBox="1">
            <a:spLocks/>
          </p:cNvSpPr>
          <p:nvPr/>
        </p:nvSpPr>
        <p:spPr>
          <a:xfrm>
            <a:off x="502279" y="941103"/>
            <a:ext cx="8229600" cy="576064"/>
          </a:xfrm>
          <a:prstGeom prst="rect">
            <a:avLst/>
          </a:prstGeom>
        </p:spPr>
        <p:txBody>
          <a:bodyPr lIns="0" tIns="0" anchor="t" anchorCtr="0">
            <a:normAutofit/>
          </a:bodyPr>
          <a:lstStyle>
            <a:lvl1pPr marL="0" indent="0" algn="l" defTabSz="914400" rtl="0" eaLnBrk="1" latinLnBrk="0" hangingPunct="1">
              <a:spcBef>
                <a:spcPts val="300"/>
              </a:spcBef>
              <a:buFontTx/>
              <a:buNone/>
              <a:defRPr sz="1800" kern="1200">
                <a:solidFill>
                  <a:schemeClr val="tx1"/>
                </a:solidFill>
                <a:latin typeface="Source Sans Pro" pitchFamily="34" charset="0"/>
                <a:ea typeface="+mn-ea"/>
                <a:cs typeface="+mn-cs"/>
              </a:defRPr>
            </a:lvl1pPr>
            <a:lvl2pPr marL="914400" indent="-457200" algn="l" defTabSz="9144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1400" i="1" dirty="0"/>
              <a:t>Reference - Matthew Skelton – What team structure is right for DevOps to flourish?</a:t>
            </a:r>
          </a:p>
          <a:p>
            <a:r>
              <a:rPr lang="en-GB" sz="1400" i="1" u="sng" dirty="0">
                <a:hlinkClick r:id="rId3"/>
              </a:rPr>
              <a:t>http://blog.matthewskelton.net/2013/10/22/what-team-structure-is-right-for-devops-to-flourish/</a:t>
            </a:r>
            <a:endParaRPr lang="en-GB" sz="1400" i="1" dirty="0"/>
          </a:p>
          <a:p>
            <a:endParaRPr lang="en-GB" sz="1400" dirty="0"/>
          </a:p>
        </p:txBody>
      </p:sp>
    </p:spTree>
    <p:extLst>
      <p:ext uri="{BB962C8B-B14F-4D97-AF65-F5344CB8AC3E}">
        <p14:creationId xmlns:p14="http://schemas.microsoft.com/office/powerpoint/2010/main" val="23359052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Where to next?</a:t>
            </a:r>
          </a:p>
        </p:txBody>
      </p:sp>
      <p:sp>
        <p:nvSpPr>
          <p:cNvPr id="3" name="Text Placeholder 2"/>
          <p:cNvSpPr>
            <a:spLocks noGrp="1"/>
          </p:cNvSpPr>
          <p:nvPr>
            <p:ph type="body" sz="quarter" idx="12"/>
          </p:nvPr>
        </p:nvSpPr>
        <p:spPr>
          <a:xfrm>
            <a:off x="395536" y="908720"/>
            <a:ext cx="8229600" cy="5112568"/>
          </a:xfrm>
        </p:spPr>
        <p:txBody>
          <a:bodyPr>
            <a:normAutofit/>
          </a:bodyPr>
          <a:lstStyle/>
          <a:p>
            <a:r>
              <a:rPr lang="en-GB" sz="1600" b="1" dirty="0"/>
              <a:t>What is the right org structure?</a:t>
            </a:r>
          </a:p>
          <a:p>
            <a:pPr marL="342900" indent="-342900">
              <a:buFont typeface="Arial" panose="020B0604020202020204" pitchFamily="34" charset="0"/>
              <a:buChar char="•"/>
            </a:pPr>
            <a:r>
              <a:rPr lang="en-GB" sz="1600" dirty="0"/>
              <a:t>How do you create an org structure with DevOps at the centre of everything?	</a:t>
            </a:r>
          </a:p>
          <a:p>
            <a:pPr marL="1257300" lvl="1" indent="-342900"/>
            <a:r>
              <a:rPr lang="en-GB" sz="1300" dirty="0"/>
              <a:t>Governance?</a:t>
            </a:r>
          </a:p>
          <a:p>
            <a:pPr marL="1257300" lvl="1" indent="-342900"/>
            <a:r>
              <a:rPr lang="en-GB" sz="1300" dirty="0"/>
              <a:t>Organisation changes?</a:t>
            </a:r>
          </a:p>
          <a:p>
            <a:pPr marL="1257300" lvl="1" indent="-342900"/>
            <a:r>
              <a:rPr lang="en-GB" sz="1300" dirty="0"/>
              <a:t>Something else?</a:t>
            </a:r>
          </a:p>
          <a:p>
            <a:endParaRPr lang="en-GB" sz="1600" b="1" dirty="0"/>
          </a:p>
          <a:p>
            <a:r>
              <a:rPr lang="en-GB" sz="1600" b="1" dirty="0"/>
              <a:t>Bringing Dev to DevOps</a:t>
            </a:r>
          </a:p>
          <a:p>
            <a:pPr marL="342900" indent="-342900">
              <a:buFont typeface="Arial" panose="020B0604020202020204" pitchFamily="34" charset="0"/>
              <a:buChar char="•"/>
            </a:pPr>
            <a:r>
              <a:rPr lang="en-GB" sz="1600" dirty="0"/>
              <a:t>How do you get developers to take greater responsibility for Ops requirements?</a:t>
            </a:r>
          </a:p>
          <a:p>
            <a:endParaRPr lang="en-GB" sz="1600" dirty="0"/>
          </a:p>
          <a:p>
            <a:r>
              <a:rPr lang="en-GB" sz="1600" b="1" dirty="0"/>
              <a:t>Preventing DevOps support becoming an industry</a:t>
            </a:r>
          </a:p>
          <a:p>
            <a:pPr marL="342900" indent="-342900">
              <a:buFont typeface="Arial" panose="020B0604020202020204" pitchFamily="34" charset="0"/>
              <a:buChar char="•"/>
            </a:pPr>
            <a:r>
              <a:rPr lang="en-GB" sz="1600" dirty="0"/>
              <a:t>How can you maintain the delivery pipeline without having to create teams to maintain the pipeline?</a:t>
            </a:r>
          </a:p>
        </p:txBody>
      </p:sp>
      <p:sp>
        <p:nvSpPr>
          <p:cNvPr id="4" name="Text Placeholder 3"/>
          <p:cNvSpPr>
            <a:spLocks noGrp="1"/>
          </p:cNvSpPr>
          <p:nvPr>
            <p:ph type="body" sz="quarter" idx="13"/>
          </p:nvPr>
        </p:nvSpPr>
        <p:spPr/>
        <p:txBody>
          <a:bodyPr/>
          <a:lstStyle/>
          <a:p>
            <a:r>
              <a:rPr lang="en-GB" dirty="0"/>
              <a:t>DevOps at Ordnance Survey – An Experience Report</a:t>
            </a:r>
          </a:p>
        </p:txBody>
      </p:sp>
    </p:spTree>
    <p:extLst>
      <p:ext uri="{BB962C8B-B14F-4D97-AF65-F5344CB8AC3E}">
        <p14:creationId xmlns:p14="http://schemas.microsoft.com/office/powerpoint/2010/main" val="2692146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Effect transition="in" filter="wipe(down)">
                                      <p:cBhvr>
                                        <p:cTn id="7" dur="500"/>
                                        <p:tgtEl>
                                          <p:spTgt spid="3">
                                            <p:txEl>
                                              <p:pRg st="6" end="6"/>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7" end="7"/>
                                            </p:txEl>
                                          </p:spTgt>
                                        </p:tgtEl>
                                        <p:attrNameLst>
                                          <p:attrName>style.visibility</p:attrName>
                                        </p:attrNameLst>
                                      </p:cBhvr>
                                      <p:to>
                                        <p:strVal val="visible"/>
                                      </p:to>
                                    </p:set>
                                    <p:animEffect transition="in" filter="wipe(down)">
                                      <p:cBhvr>
                                        <p:cTn id="10" dur="500"/>
                                        <p:tgtEl>
                                          <p:spTgt spid="3">
                                            <p:txEl>
                                              <p:pRg st="7" end="7"/>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animEffect transition="in" filter="fade">
                                      <p:cBhvr>
                                        <p:cTn id="15" dur="500"/>
                                        <p:tgtEl>
                                          <p:spTgt spid="3">
                                            <p:txEl>
                                              <p:pRg st="9" end="9"/>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10" end="10"/>
                                            </p:txEl>
                                          </p:spTgt>
                                        </p:tgtEl>
                                        <p:attrNameLst>
                                          <p:attrName>style.visibility</p:attrName>
                                        </p:attrNameLst>
                                      </p:cBhvr>
                                      <p:to>
                                        <p:strVal val="visible"/>
                                      </p:to>
                                    </p:set>
                                    <p:animEffect transition="in" filter="fade">
                                      <p:cBhvr>
                                        <p:cTn id="18"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GB" dirty="0"/>
              <a:t>Simon Parkes</a:t>
            </a:r>
          </a:p>
        </p:txBody>
      </p:sp>
      <p:sp>
        <p:nvSpPr>
          <p:cNvPr id="3" name="Text Placeholder 2"/>
          <p:cNvSpPr>
            <a:spLocks noGrp="1"/>
          </p:cNvSpPr>
          <p:nvPr>
            <p:ph type="body" sz="quarter" idx="12"/>
          </p:nvPr>
        </p:nvSpPr>
        <p:spPr/>
        <p:txBody>
          <a:bodyPr/>
          <a:lstStyle/>
          <a:p>
            <a:r>
              <a:rPr lang="en-GB" dirty="0">
                <a:hlinkClick r:id="rId2"/>
              </a:rPr>
              <a:t>simon.parkes@os.uk</a:t>
            </a:r>
            <a:r>
              <a:rPr lang="en-GB" dirty="0"/>
              <a:t> </a:t>
            </a:r>
          </a:p>
        </p:txBody>
      </p:sp>
      <p:sp>
        <p:nvSpPr>
          <p:cNvPr id="5" name="Text Placeholder 4"/>
          <p:cNvSpPr>
            <a:spLocks noGrp="1"/>
          </p:cNvSpPr>
          <p:nvPr>
            <p:ph type="body" sz="quarter" idx="14"/>
          </p:nvPr>
        </p:nvSpPr>
        <p:spPr/>
        <p:txBody>
          <a:bodyPr/>
          <a:lstStyle/>
          <a:p>
            <a:r>
              <a:rPr lang="en-GB" dirty="0"/>
              <a:t>+44 2380 055775</a:t>
            </a:r>
          </a:p>
        </p:txBody>
      </p:sp>
    </p:spTree>
    <p:extLst>
      <p:ext uri="{BB962C8B-B14F-4D97-AF65-F5344CB8AC3E}">
        <p14:creationId xmlns:p14="http://schemas.microsoft.com/office/powerpoint/2010/main" val="3899493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OS business context</a:t>
            </a:r>
          </a:p>
        </p:txBody>
      </p:sp>
      <p:sp>
        <p:nvSpPr>
          <p:cNvPr id="4" name="Text Placeholder 3"/>
          <p:cNvSpPr>
            <a:spLocks noGrp="1"/>
          </p:cNvSpPr>
          <p:nvPr>
            <p:ph type="body" sz="quarter" idx="13"/>
          </p:nvPr>
        </p:nvSpPr>
        <p:spPr/>
        <p:txBody>
          <a:bodyPr/>
          <a:lstStyle/>
          <a:p>
            <a:r>
              <a:rPr lang="en-GB" dirty="0"/>
              <a:t>DevOps at Ordnance Survey</a:t>
            </a:r>
          </a:p>
        </p:txBody>
      </p:sp>
      <p:sp>
        <p:nvSpPr>
          <p:cNvPr id="5" name="Text Placeholder 3"/>
          <p:cNvSpPr>
            <a:spLocks noGrp="1"/>
          </p:cNvSpPr>
          <p:nvPr>
            <p:ph type="body" sz="quarter" idx="12"/>
          </p:nvPr>
        </p:nvSpPr>
        <p:spPr>
          <a:xfrm>
            <a:off x="450000" y="1052736"/>
            <a:ext cx="8229600" cy="4176464"/>
          </a:xfrm>
        </p:spPr>
        <p:txBody>
          <a:bodyPr lIns="0" tIns="0" anchor="t" anchorCtr="0">
            <a:normAutofit/>
          </a:bodyPr>
          <a:lstStyle/>
          <a:p>
            <a:r>
              <a:rPr lang="en-GB" sz="1600" b="1" dirty="0"/>
              <a:t>What we do</a:t>
            </a:r>
          </a:p>
          <a:p>
            <a:pPr marL="342900" indent="-342900">
              <a:buFont typeface="Arial" panose="020B0604020202020204" pitchFamily="34" charset="0"/>
              <a:buChar char="•"/>
            </a:pPr>
            <a:r>
              <a:rPr lang="en-GB" sz="1600" dirty="0"/>
              <a:t>We map Great </a:t>
            </a:r>
            <a:r>
              <a:rPr lang="en-GB" sz="1600" dirty="0" err="1"/>
              <a:t>Britian</a:t>
            </a:r>
            <a:r>
              <a:rPr lang="en-GB" sz="1600" dirty="0"/>
              <a:t> to within 1 metre accuracy</a:t>
            </a:r>
          </a:p>
          <a:p>
            <a:pPr marL="1257300" lvl="1" indent="-342900"/>
            <a:r>
              <a:rPr lang="en-GB" sz="1600" dirty="0"/>
              <a:t>460 million geographical features over 35 million buildings and 27 million residential addresses</a:t>
            </a:r>
          </a:p>
          <a:p>
            <a:pPr marL="1257300" lvl="1" indent="-342900"/>
            <a:r>
              <a:rPr lang="en-GB" sz="1600" dirty="0"/>
              <a:t>10,000 geographic updates each day</a:t>
            </a:r>
          </a:p>
          <a:p>
            <a:pPr marL="1257300" lvl="1" indent="-342900"/>
            <a:r>
              <a:rPr lang="en-GB" sz="1600" dirty="0"/>
              <a:t>Petabytes of data being processed constantly to map the changing world</a:t>
            </a:r>
          </a:p>
          <a:p>
            <a:pPr marL="342900" indent="-342900">
              <a:buFont typeface="Arial" panose="020B0604020202020204" pitchFamily="34" charset="0"/>
              <a:buChar char="•"/>
            </a:pPr>
            <a:r>
              <a:rPr lang="en-GB" sz="1600" dirty="0"/>
              <a:t>OS data underpins £100 billion of GB economy</a:t>
            </a:r>
          </a:p>
          <a:p>
            <a:pPr marL="1257300" lvl="1" indent="-342900"/>
            <a:r>
              <a:rPr lang="en-GB" sz="1600" dirty="0"/>
              <a:t>Multitude of B2B use cases</a:t>
            </a:r>
          </a:p>
          <a:p>
            <a:pPr marL="342900" indent="-342900">
              <a:buFont typeface="Arial" panose="020B0604020202020204" pitchFamily="34" charset="0"/>
              <a:buChar char="•"/>
            </a:pPr>
            <a:r>
              <a:rPr lang="en-GB" sz="1600" dirty="0"/>
              <a:t>Public sector usage for multiple scenarios</a:t>
            </a:r>
          </a:p>
          <a:p>
            <a:pPr marL="1257300" lvl="1" indent="-342900"/>
            <a:r>
              <a:rPr lang="en-GB" sz="1600" dirty="0"/>
              <a:t>Disaster response planning</a:t>
            </a:r>
          </a:p>
          <a:p>
            <a:pPr marL="1257300" lvl="1" indent="-342900"/>
            <a:r>
              <a:rPr lang="en-GB" sz="1600" dirty="0"/>
              <a:t>Emergency response</a:t>
            </a:r>
          </a:p>
          <a:p>
            <a:pPr marL="1257300" lvl="1" indent="-342900"/>
            <a:r>
              <a:rPr lang="en-GB" sz="1600" dirty="0"/>
              <a:t>Major events planning</a:t>
            </a:r>
          </a:p>
          <a:p>
            <a:pPr marL="1485900" lvl="2" indent="-342900"/>
            <a:r>
              <a:rPr lang="en-GB" sz="1600" dirty="0"/>
              <a:t>London Olympics 2012</a:t>
            </a:r>
          </a:p>
          <a:p>
            <a:pPr marL="1485900" lvl="2" indent="-342900"/>
            <a:r>
              <a:rPr lang="en-GB" sz="1600" dirty="0"/>
              <a:t>Glasgow Commonwealth Games 2014</a:t>
            </a:r>
          </a:p>
          <a:p>
            <a:pPr marL="342900" indent="-342900">
              <a:buFont typeface="Arial" panose="020B0604020202020204" pitchFamily="34" charset="0"/>
              <a:buChar char="•"/>
            </a:pPr>
            <a:endParaRPr lang="en-GB" sz="1600" dirty="0"/>
          </a:p>
          <a:p>
            <a:endParaRPr lang="en-GB" sz="1600"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64088" y="5160848"/>
            <a:ext cx="3419872" cy="1289780"/>
          </a:xfrm>
          <a:prstGeom prst="rect">
            <a:avLst/>
          </a:prstGeom>
        </p:spPr>
      </p:pic>
    </p:spTree>
    <p:extLst>
      <p:ext uri="{BB962C8B-B14F-4D97-AF65-F5344CB8AC3E}">
        <p14:creationId xmlns:p14="http://schemas.microsoft.com/office/powerpoint/2010/main" val="30039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OS Information systems structure</a:t>
            </a:r>
          </a:p>
        </p:txBody>
      </p:sp>
      <p:sp>
        <p:nvSpPr>
          <p:cNvPr id="4" name="Text Placeholder 3"/>
          <p:cNvSpPr>
            <a:spLocks noGrp="1"/>
          </p:cNvSpPr>
          <p:nvPr>
            <p:ph type="body" sz="quarter" idx="13"/>
          </p:nvPr>
        </p:nvSpPr>
        <p:spPr/>
        <p:txBody>
          <a:bodyPr/>
          <a:lstStyle/>
          <a:p>
            <a:r>
              <a:rPr lang="en-GB" dirty="0"/>
              <a:t>DevOps at Ordnance Survey</a:t>
            </a:r>
          </a:p>
        </p:txBody>
      </p:sp>
      <p:graphicFrame>
        <p:nvGraphicFramePr>
          <p:cNvPr id="8" name="Diagram 7"/>
          <p:cNvGraphicFramePr/>
          <p:nvPr>
            <p:extLst>
              <p:ext uri="{D42A27DB-BD31-4B8C-83A1-F6EECF244321}">
                <p14:modId xmlns:p14="http://schemas.microsoft.com/office/powerpoint/2010/main" val="167616943"/>
              </p:ext>
            </p:extLst>
          </p:nvPr>
        </p:nvGraphicFramePr>
        <p:xfrm>
          <a:off x="395536" y="766004"/>
          <a:ext cx="8568952" cy="48332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613968" y="5073244"/>
            <a:ext cx="1051967" cy="1051967"/>
          </a:xfrm>
          <a:prstGeom prst="rect">
            <a:avLst/>
          </a:prstGeom>
        </p:spPr>
      </p:pic>
      <p:cxnSp>
        <p:nvCxnSpPr>
          <p:cNvPr id="11" name="Straight Arrow Connector 10"/>
          <p:cNvCxnSpPr/>
          <p:nvPr/>
        </p:nvCxnSpPr>
        <p:spPr>
          <a:xfrm flipV="1">
            <a:off x="4139952" y="4005064"/>
            <a:ext cx="0" cy="936104"/>
          </a:xfrm>
          <a:prstGeom prst="straightConnector1">
            <a:avLst/>
          </a:prstGeom>
          <a:ln w="28575">
            <a:solidFill>
              <a:srgbClr val="C00000"/>
            </a:solidFill>
            <a:prstDash val="dash"/>
            <a:tailEnd type="triangle"/>
          </a:ln>
          <a:effectLst>
            <a:outerShdw blurRad="50800" dist="38100" algn="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Rounded Rectangular Callout 6"/>
          <p:cNvSpPr/>
          <p:nvPr/>
        </p:nvSpPr>
        <p:spPr bwMode="auto">
          <a:xfrm>
            <a:off x="276560" y="4868932"/>
            <a:ext cx="1127088" cy="408623"/>
          </a:xfrm>
          <a:prstGeom prst="wedgeRoundRectCallout">
            <a:avLst>
              <a:gd name="adj1" fmla="val -22562"/>
              <a:gd name="adj2" fmla="val -104729"/>
              <a:gd name="adj3" fmla="val 16667"/>
            </a:avLst>
          </a:prstGeom>
          <a:solidFill>
            <a:srgbClr val="00529B"/>
          </a:solidFill>
          <a:ln w="12700" cap="flat" cmpd="sng" algn="ctr">
            <a:noFill/>
            <a:prstDash val="solid"/>
            <a:round/>
            <a:headEnd type="none" w="med" len="med"/>
            <a:tailEnd type="none" w="med" len="med"/>
          </a:ln>
          <a:effectLst/>
        </p:spPr>
        <p:txBody>
          <a:bodyPr vert="horz" wrap="square" lIns="0" tIns="0" rIns="0" bIns="0" numCol="1" rtlCol="0" anchor="ctr" anchorCtr="0" compatLnSpc="1">
            <a:prstTxWarp prst="textNoShape">
              <a:avLst/>
            </a:prstTxWarp>
            <a:spAutoFit/>
          </a:bodyPr>
          <a:lstStyle/>
          <a:p>
            <a:pPr algn="ctr" eaLnBrk="0" hangingPunct="0">
              <a:spcBef>
                <a:spcPct val="50000"/>
              </a:spcBef>
            </a:pPr>
            <a:r>
              <a:rPr lang="en-US" sz="1200" b="1" dirty="0">
                <a:solidFill>
                  <a:srgbClr val="FFFFFF"/>
                </a:solidFill>
                <a:effectLst>
                  <a:outerShdw blurRad="38100" dist="38100" dir="2700000" algn="tl">
                    <a:srgbClr val="000000">
                      <a:alpha val="43137"/>
                    </a:srgbClr>
                  </a:outerShdw>
                </a:effectLst>
                <a:latin typeface="Arial" charset="0"/>
              </a:rPr>
              <a:t>Systems of Differentiation</a:t>
            </a:r>
          </a:p>
        </p:txBody>
      </p:sp>
      <p:sp>
        <p:nvSpPr>
          <p:cNvPr id="5" name="Rounded Rectangular Callout 9"/>
          <p:cNvSpPr/>
          <p:nvPr/>
        </p:nvSpPr>
        <p:spPr bwMode="auto">
          <a:xfrm>
            <a:off x="1487012" y="5087687"/>
            <a:ext cx="826536" cy="408623"/>
          </a:xfrm>
          <a:prstGeom prst="wedgeRoundRectCallout">
            <a:avLst>
              <a:gd name="adj1" fmla="val -21163"/>
              <a:gd name="adj2" fmla="val -158744"/>
              <a:gd name="adj3" fmla="val 16667"/>
            </a:avLst>
          </a:prstGeom>
          <a:solidFill>
            <a:srgbClr val="00529B"/>
          </a:solidFill>
          <a:ln w="12700" cap="flat" cmpd="sng" algn="ctr">
            <a:noFill/>
            <a:prstDash val="solid"/>
            <a:round/>
            <a:headEnd type="none" w="med" len="med"/>
            <a:tailEnd type="none" w="med" len="med"/>
          </a:ln>
          <a:effectLst/>
        </p:spPr>
        <p:txBody>
          <a:bodyPr vert="horz" wrap="square" lIns="0" tIns="0" rIns="0" bIns="0" numCol="1" rtlCol="0" anchor="ctr" anchorCtr="0" compatLnSpc="1">
            <a:prstTxWarp prst="textNoShape">
              <a:avLst/>
            </a:prstTxWarp>
            <a:spAutoFit/>
          </a:bodyPr>
          <a:lstStyle/>
          <a:p>
            <a:pPr algn="ctr" eaLnBrk="0" hangingPunct="0">
              <a:spcBef>
                <a:spcPct val="50000"/>
              </a:spcBef>
            </a:pPr>
            <a:r>
              <a:rPr lang="en-US" sz="1200" b="1" dirty="0">
                <a:solidFill>
                  <a:srgbClr val="FFFFFF"/>
                </a:solidFill>
                <a:effectLst>
                  <a:outerShdw blurRad="38100" dist="38100" dir="2700000" algn="tl">
                    <a:srgbClr val="000000">
                      <a:alpha val="43137"/>
                    </a:srgbClr>
                  </a:outerShdw>
                </a:effectLst>
                <a:latin typeface="Arial" charset="0"/>
              </a:rPr>
              <a:t>Systems of Record</a:t>
            </a:r>
          </a:p>
        </p:txBody>
      </p:sp>
      <p:sp>
        <p:nvSpPr>
          <p:cNvPr id="6" name="Rounded Rectangular Callout 11"/>
          <p:cNvSpPr/>
          <p:nvPr/>
        </p:nvSpPr>
        <p:spPr bwMode="auto">
          <a:xfrm>
            <a:off x="2498650" y="5190605"/>
            <a:ext cx="993229" cy="408623"/>
          </a:xfrm>
          <a:prstGeom prst="wedgeRoundRectCallout">
            <a:avLst>
              <a:gd name="adj1" fmla="val -21163"/>
              <a:gd name="adj2" fmla="val -183822"/>
              <a:gd name="adj3" fmla="val 16667"/>
            </a:avLst>
          </a:prstGeom>
          <a:solidFill>
            <a:srgbClr val="00529B"/>
          </a:solidFill>
          <a:ln w="12700" cap="flat" cmpd="sng" algn="ctr">
            <a:noFill/>
            <a:prstDash val="solid"/>
            <a:round/>
            <a:headEnd type="none" w="med" len="med"/>
            <a:tailEnd type="none" w="med" len="med"/>
          </a:ln>
          <a:effectLst/>
        </p:spPr>
        <p:txBody>
          <a:bodyPr vert="horz" wrap="square" lIns="0" tIns="0" rIns="0" bIns="0" numCol="1" rtlCol="0" anchor="ctr" anchorCtr="0" compatLnSpc="1">
            <a:prstTxWarp prst="textNoShape">
              <a:avLst/>
            </a:prstTxWarp>
            <a:spAutoFit/>
          </a:bodyPr>
          <a:lstStyle/>
          <a:p>
            <a:pPr algn="ctr" eaLnBrk="0" hangingPunct="0">
              <a:spcBef>
                <a:spcPct val="50000"/>
              </a:spcBef>
            </a:pPr>
            <a:r>
              <a:rPr lang="en-US" sz="1200" b="1" dirty="0">
                <a:solidFill>
                  <a:srgbClr val="FFFFFF"/>
                </a:solidFill>
                <a:effectLst>
                  <a:outerShdw blurRad="38100" dist="38100" dir="2700000" algn="tl">
                    <a:srgbClr val="000000">
                      <a:alpha val="43137"/>
                    </a:srgbClr>
                  </a:outerShdw>
                </a:effectLst>
                <a:latin typeface="Arial" charset="0"/>
              </a:rPr>
              <a:t>Systems of Innovation</a:t>
            </a:r>
          </a:p>
        </p:txBody>
      </p:sp>
      <p:sp>
        <p:nvSpPr>
          <p:cNvPr id="3" name="Rounded Rectangle 2"/>
          <p:cNvSpPr/>
          <p:nvPr/>
        </p:nvSpPr>
        <p:spPr>
          <a:xfrm>
            <a:off x="179512" y="3068960"/>
            <a:ext cx="1261696" cy="2427350"/>
          </a:xfrm>
          <a:prstGeom prst="roundRect">
            <a:avLst/>
          </a:prstGeom>
          <a:noFill/>
          <a:ln>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00126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down)">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wipe(down)">
                                      <p:cBhvr>
                                        <p:cTn id="2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animBg="1"/>
      <p:bldP spid="6" grpId="0" animBg="1"/>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2"/>
          </p:nvPr>
        </p:nvSpPr>
        <p:spPr>
          <a:xfrm>
            <a:off x="395536" y="2492896"/>
            <a:ext cx="8229600" cy="720080"/>
          </a:xfrm>
        </p:spPr>
        <p:txBody>
          <a:bodyPr>
            <a:noAutofit/>
          </a:bodyPr>
          <a:lstStyle/>
          <a:p>
            <a:pPr algn="ctr"/>
            <a:r>
              <a:rPr lang="en-GB" sz="4000" dirty="0">
                <a:latin typeface="Cooper Std Black" panose="0208090304030B020404" pitchFamily="18" charset="0"/>
              </a:rPr>
              <a:t>Why DevOps for OS?</a:t>
            </a:r>
          </a:p>
          <a:p>
            <a:pPr algn="ctr"/>
            <a:endParaRPr lang="en-GB" sz="4000" dirty="0">
              <a:latin typeface="Cooper Std Black" panose="0208090304030B020404" pitchFamily="18" charset="0"/>
            </a:endParaRPr>
          </a:p>
        </p:txBody>
      </p:sp>
      <p:sp>
        <p:nvSpPr>
          <p:cNvPr id="5" name="Text Placeholder 3"/>
          <p:cNvSpPr txBox="1">
            <a:spLocks/>
          </p:cNvSpPr>
          <p:nvPr/>
        </p:nvSpPr>
        <p:spPr>
          <a:xfrm>
            <a:off x="2267744" y="6237312"/>
            <a:ext cx="2894400" cy="360362"/>
          </a:xfrm>
          <a:prstGeom prst="rect">
            <a:avLst/>
          </a:prstGeom>
        </p:spPr>
        <p:txBody>
          <a:bodyPr lIns="0" anchor="ctr" anchorCtr="0"/>
          <a:lstStyle>
            <a:lvl1pPr marL="0" indent="0" algn="l" defTabSz="914400" rtl="0" eaLnBrk="1" latinLnBrk="0" hangingPunct="1">
              <a:spcBef>
                <a:spcPts val="300"/>
              </a:spcBef>
              <a:buFontTx/>
              <a:buNone/>
              <a:defRPr sz="800" kern="1200">
                <a:solidFill>
                  <a:schemeClr val="tx1"/>
                </a:solidFill>
                <a:latin typeface="Source Sans Pro"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dirty="0"/>
              <a:t>DevOps at Ordnance Survey</a:t>
            </a:r>
          </a:p>
        </p:txBody>
      </p:sp>
    </p:spTree>
    <p:extLst>
      <p:ext uri="{BB962C8B-B14F-4D97-AF65-F5344CB8AC3E}">
        <p14:creationId xmlns:p14="http://schemas.microsoft.com/office/powerpoint/2010/main" val="821174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business drivers</a:t>
            </a:r>
          </a:p>
        </p:txBody>
      </p:sp>
      <p:sp>
        <p:nvSpPr>
          <p:cNvPr id="3" name="Text Placeholder 2"/>
          <p:cNvSpPr>
            <a:spLocks noGrp="1"/>
          </p:cNvSpPr>
          <p:nvPr>
            <p:ph type="body" sz="quarter" idx="12"/>
          </p:nvPr>
        </p:nvSpPr>
        <p:spPr/>
        <p:txBody>
          <a:bodyPr>
            <a:normAutofit/>
          </a:bodyPr>
          <a:lstStyle/>
          <a:p>
            <a:pPr marL="285750" indent="-285750">
              <a:buFont typeface="Arial" panose="020B0604020202020204" pitchFamily="34" charset="0"/>
              <a:buChar char="•"/>
            </a:pPr>
            <a:r>
              <a:rPr lang="en-GB" sz="1600" dirty="0"/>
              <a:t>Growing focus on currency of data and near real-time </a:t>
            </a:r>
          </a:p>
          <a:p>
            <a:pPr marL="285750" indent="-285750">
              <a:buFont typeface="Arial" panose="020B0604020202020204" pitchFamily="34" charset="0"/>
              <a:buChar char="•"/>
            </a:pPr>
            <a:r>
              <a:rPr lang="en-GB" sz="1600" dirty="0"/>
              <a:t>Increasing focus on delivery of online and mobile services </a:t>
            </a:r>
          </a:p>
          <a:p>
            <a:pPr marL="285750" indent="-285750">
              <a:buFont typeface="Arial" panose="020B0604020202020204" pitchFamily="34" charset="0"/>
              <a:buChar char="•"/>
            </a:pPr>
            <a:r>
              <a:rPr lang="en-GB" sz="1600" dirty="0"/>
              <a:t>Integration of third party and customer data</a:t>
            </a:r>
          </a:p>
          <a:p>
            <a:pPr marL="1200150" lvl="1" indent="-285750"/>
            <a:r>
              <a:rPr lang="en-GB" sz="1600" dirty="0"/>
              <a:t>Incorporation of data from mobile sensors – </a:t>
            </a:r>
            <a:r>
              <a:rPr lang="en-GB" sz="1600" dirty="0" err="1"/>
              <a:t>IoT</a:t>
            </a:r>
            <a:endParaRPr lang="en-GB" sz="1600" dirty="0"/>
          </a:p>
          <a:p>
            <a:pPr marL="285750" indent="-285750">
              <a:buFont typeface="Arial" panose="020B0604020202020204" pitchFamily="34" charset="0"/>
              <a:buChar char="•"/>
            </a:pPr>
            <a:r>
              <a:rPr lang="en-GB" sz="1600" dirty="0"/>
              <a:t>Continuing demand to deliver change more quickly</a:t>
            </a:r>
          </a:p>
          <a:p>
            <a:pPr marL="1200150" lvl="1" indent="-285750"/>
            <a:r>
              <a:rPr lang="en-GB" sz="1600" dirty="0"/>
              <a:t>Change to data</a:t>
            </a:r>
          </a:p>
          <a:p>
            <a:pPr marL="1200150" lvl="1" indent="-285750"/>
            <a:r>
              <a:rPr lang="en-GB" sz="1600" dirty="0"/>
              <a:t>Change to systems</a:t>
            </a:r>
          </a:p>
          <a:p>
            <a:pPr marL="1200150" lvl="1" indent="-285750"/>
            <a:r>
              <a:rPr lang="en-GB" sz="1600" dirty="0"/>
              <a:t>Reflect the past pace of change in the real world</a:t>
            </a:r>
          </a:p>
        </p:txBody>
      </p:sp>
      <p:sp>
        <p:nvSpPr>
          <p:cNvPr id="4" name="Text Placeholder 3"/>
          <p:cNvSpPr>
            <a:spLocks noGrp="1"/>
          </p:cNvSpPr>
          <p:nvPr>
            <p:ph type="body" sz="quarter" idx="13"/>
          </p:nvPr>
        </p:nvSpPr>
        <p:spPr/>
        <p:txBody>
          <a:bodyPr/>
          <a:lstStyle/>
          <a:p>
            <a:r>
              <a:rPr lang="en-GB" dirty="0" err="1"/>
              <a:t>DDevOps</a:t>
            </a:r>
            <a:r>
              <a:rPr lang="en-GB" dirty="0"/>
              <a:t> at Ordnance Survey</a:t>
            </a:r>
          </a:p>
        </p:txBody>
      </p:sp>
    </p:spTree>
    <p:extLst>
      <p:ext uri="{BB962C8B-B14F-4D97-AF65-F5344CB8AC3E}">
        <p14:creationId xmlns:p14="http://schemas.microsoft.com/office/powerpoint/2010/main" val="2838009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challenge part 1 - technology </a:t>
            </a:r>
          </a:p>
        </p:txBody>
      </p:sp>
      <p:sp>
        <p:nvSpPr>
          <p:cNvPr id="4" name="Text Placeholder 3"/>
          <p:cNvSpPr>
            <a:spLocks noGrp="1"/>
          </p:cNvSpPr>
          <p:nvPr>
            <p:ph type="body" sz="quarter" idx="13"/>
          </p:nvPr>
        </p:nvSpPr>
        <p:spPr/>
        <p:txBody>
          <a:bodyPr/>
          <a:lstStyle/>
          <a:p>
            <a:r>
              <a:rPr lang="en-GB" dirty="0"/>
              <a:t>DevOps at Ordnance Survey</a:t>
            </a:r>
          </a:p>
        </p:txBody>
      </p:sp>
      <p:sp>
        <p:nvSpPr>
          <p:cNvPr id="11" name="Text Placeholder 3"/>
          <p:cNvSpPr txBox="1">
            <a:spLocks/>
          </p:cNvSpPr>
          <p:nvPr/>
        </p:nvSpPr>
        <p:spPr>
          <a:xfrm>
            <a:off x="450000" y="1052736"/>
            <a:ext cx="8229600" cy="4437256"/>
          </a:xfrm>
          <a:prstGeom prst="rect">
            <a:avLst/>
          </a:prstGeom>
        </p:spPr>
        <p:txBody>
          <a:bodyPr lIns="0" tIns="0" anchor="t" anchorCtr="0">
            <a:normAutofit/>
          </a:bodyPr>
          <a:lstStyle>
            <a:lvl1pPr marL="0" indent="0" algn="l" defTabSz="914400" rtl="0" eaLnBrk="1" latinLnBrk="0" hangingPunct="1">
              <a:spcBef>
                <a:spcPts val="300"/>
              </a:spcBef>
              <a:buFontTx/>
              <a:buNone/>
              <a:defRPr sz="1800" kern="1200">
                <a:solidFill>
                  <a:schemeClr val="tx1"/>
                </a:solidFill>
                <a:latin typeface="Source Sans Pro" pitchFamily="34" charset="0"/>
                <a:ea typeface="+mn-ea"/>
                <a:cs typeface="+mn-cs"/>
              </a:defRPr>
            </a:lvl1pPr>
            <a:lvl2pPr marL="914400" indent="-457200" algn="l" defTabSz="9144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285750" indent="-285750">
              <a:buFont typeface="Arial" panose="020B0604020202020204" pitchFamily="34" charset="0"/>
              <a:buChar char="•"/>
            </a:pPr>
            <a:r>
              <a:rPr lang="en-GB" sz="1600" dirty="0"/>
              <a:t>Large monolithic components - </a:t>
            </a:r>
            <a:r>
              <a:rPr lang="en-GB" sz="1600" u="sng" dirty="0"/>
              <a:t>the very opposite of </a:t>
            </a:r>
            <a:r>
              <a:rPr lang="en-GB" sz="1600" u="sng" dirty="0" err="1"/>
              <a:t>microservices</a:t>
            </a:r>
            <a:r>
              <a:rPr lang="en-GB" sz="1600" u="sng" dirty="0"/>
              <a:t>/containers</a:t>
            </a:r>
          </a:p>
          <a:p>
            <a:pPr marL="285750" indent="-285750">
              <a:buFont typeface="Arial" panose="020B0604020202020204" pitchFamily="34" charset="0"/>
              <a:buChar char="•"/>
            </a:pPr>
            <a:r>
              <a:rPr lang="en-GB" sz="1600" dirty="0"/>
              <a:t>Tightly coupled implementations</a:t>
            </a:r>
          </a:p>
          <a:p>
            <a:pPr marL="285750" indent="-285750">
              <a:buFont typeface="Arial" panose="020B0604020202020204" pitchFamily="34" charset="0"/>
              <a:buChar char="•"/>
            </a:pPr>
            <a:r>
              <a:rPr lang="en-GB" sz="1600" dirty="0"/>
              <a:t>Huge central database using Oracle </a:t>
            </a:r>
            <a:r>
              <a:rPr lang="en-GB" sz="1600" dirty="0" err="1"/>
              <a:t>Exadata</a:t>
            </a:r>
            <a:endParaRPr lang="en-GB" sz="1600" dirty="0"/>
          </a:p>
          <a:p>
            <a:pPr marL="1200150" lvl="1" indent="-285750"/>
            <a:r>
              <a:rPr lang="en-GB" sz="1600" dirty="0"/>
              <a:t>At one point was largest </a:t>
            </a:r>
            <a:r>
              <a:rPr lang="en-GB" sz="1600" dirty="0" err="1"/>
              <a:t>Exadata</a:t>
            </a:r>
            <a:r>
              <a:rPr lang="en-GB" sz="1600" dirty="0"/>
              <a:t> implementation in the world</a:t>
            </a:r>
          </a:p>
          <a:p>
            <a:pPr marL="285750" indent="-285750">
              <a:buFont typeface="Arial" panose="020B0604020202020204" pitchFamily="34" charset="0"/>
              <a:buChar char="•"/>
            </a:pPr>
            <a:r>
              <a:rPr lang="en-GB" sz="1600" dirty="0"/>
              <a:t>Manual build processes (Infrastructure and application)</a:t>
            </a:r>
          </a:p>
          <a:p>
            <a:pPr marL="1200150" lvl="1" indent="-285750"/>
            <a:r>
              <a:rPr lang="en-GB" sz="1600" dirty="0"/>
              <a:t>Average of </a:t>
            </a:r>
            <a:r>
              <a:rPr lang="en-GB" sz="1600" b="1" u="sng" dirty="0"/>
              <a:t>4 weeks </a:t>
            </a:r>
            <a:r>
              <a:rPr lang="en-GB" sz="1600" dirty="0"/>
              <a:t>to build a new implementation of the system environment</a:t>
            </a:r>
          </a:p>
          <a:p>
            <a:pPr marL="1200150" lvl="1" indent="-285750"/>
            <a:r>
              <a:rPr lang="en-GB" sz="1600" dirty="0"/>
              <a:t>No reliable means of rebuilding in event of issue</a:t>
            </a:r>
          </a:p>
          <a:p>
            <a:pPr marL="1200150" lvl="1" indent="-285750"/>
            <a:r>
              <a:rPr lang="en-GB" sz="1600" dirty="0"/>
              <a:t>Risk of entire business grinding to a slow halt in the event of issue</a:t>
            </a:r>
          </a:p>
          <a:p>
            <a:pPr marL="1257300" lvl="1" indent="-342900"/>
            <a:r>
              <a:rPr lang="en-GB" sz="1600" dirty="0"/>
              <a:t>Delivery cycles measured in months not days</a:t>
            </a:r>
          </a:p>
          <a:p>
            <a:pPr marL="1257300" lvl="1" indent="-342900"/>
            <a:endParaRPr lang="en-GB" sz="1600" dirty="0"/>
          </a:p>
          <a:p>
            <a:pPr marL="1428750" lvl="2" indent="-285750"/>
            <a:endParaRPr lang="en-GB" sz="1600" dirty="0"/>
          </a:p>
          <a:p>
            <a:pPr marL="285750" indent="-285750"/>
            <a:endParaRPr lang="en-GB" sz="1600" dirty="0"/>
          </a:p>
          <a:p>
            <a:pPr marL="342900" indent="-342900">
              <a:buFont typeface="Arial" panose="020B0604020202020204" pitchFamily="34" charset="0"/>
              <a:buChar char="•"/>
            </a:pPr>
            <a:endParaRPr lang="en-GB" sz="1600" dirty="0"/>
          </a:p>
        </p:txBody>
      </p:sp>
    </p:spTree>
    <p:extLst>
      <p:ext uri="{BB962C8B-B14F-4D97-AF65-F5344CB8AC3E}">
        <p14:creationId xmlns:p14="http://schemas.microsoft.com/office/powerpoint/2010/main" val="1282276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down)">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1">
                                            <p:txEl>
                                              <p:pRg st="1" end="1"/>
                                            </p:txEl>
                                          </p:spTgt>
                                        </p:tgtEl>
                                        <p:attrNameLst>
                                          <p:attrName>style.visibility</p:attrName>
                                        </p:attrNameLst>
                                      </p:cBhvr>
                                      <p:to>
                                        <p:strVal val="visible"/>
                                      </p:to>
                                    </p:set>
                                    <p:animEffect transition="in" filter="wipe(down)">
                                      <p:cBhvr>
                                        <p:cTn id="12" dur="500"/>
                                        <p:tgtEl>
                                          <p:spTgt spid="1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animEffect transition="in" filter="wipe(down)">
                                      <p:cBhvr>
                                        <p:cTn id="17" dur="500"/>
                                        <p:tgtEl>
                                          <p:spTgt spid="11">
                                            <p:txEl>
                                              <p:pRg st="2" end="2"/>
                                            </p:txEl>
                                          </p:spTgt>
                                        </p:tgtEl>
                                      </p:cBhvr>
                                    </p:animEffect>
                                  </p:childTnLst>
                                </p:cTn>
                              </p:par>
                              <p:par>
                                <p:cTn id="18" presetID="22" presetClass="entr" presetSubtype="4" fill="hold" nodeType="withEffect">
                                  <p:stCondLst>
                                    <p:cond delay="0"/>
                                  </p:stCondLst>
                                  <p:childTnLst>
                                    <p:set>
                                      <p:cBhvr>
                                        <p:cTn id="19" dur="1" fill="hold">
                                          <p:stCondLst>
                                            <p:cond delay="0"/>
                                          </p:stCondLst>
                                        </p:cTn>
                                        <p:tgtEl>
                                          <p:spTgt spid="11">
                                            <p:txEl>
                                              <p:pRg st="3" end="3"/>
                                            </p:txEl>
                                          </p:spTgt>
                                        </p:tgtEl>
                                        <p:attrNameLst>
                                          <p:attrName>style.visibility</p:attrName>
                                        </p:attrNameLst>
                                      </p:cBhvr>
                                      <p:to>
                                        <p:strVal val="visible"/>
                                      </p:to>
                                    </p:set>
                                    <p:animEffect transition="in" filter="wipe(down)">
                                      <p:cBhvr>
                                        <p:cTn id="20" dur="500"/>
                                        <p:tgtEl>
                                          <p:spTgt spid="11">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1">
                                            <p:txEl>
                                              <p:pRg st="4" end="4"/>
                                            </p:txEl>
                                          </p:spTgt>
                                        </p:tgtEl>
                                        <p:attrNameLst>
                                          <p:attrName>style.visibility</p:attrName>
                                        </p:attrNameLst>
                                      </p:cBhvr>
                                      <p:to>
                                        <p:strVal val="visible"/>
                                      </p:to>
                                    </p:set>
                                    <p:anim calcmode="lin" valueType="num">
                                      <p:cBhvr additive="base">
                                        <p:cTn id="25" dur="500" fill="hold"/>
                                        <p:tgtEl>
                                          <p:spTgt spid="11">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1">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1">
                                            <p:txEl>
                                              <p:pRg st="5" end="5"/>
                                            </p:txEl>
                                          </p:spTgt>
                                        </p:tgtEl>
                                        <p:attrNameLst>
                                          <p:attrName>style.visibility</p:attrName>
                                        </p:attrNameLst>
                                      </p:cBhvr>
                                      <p:to>
                                        <p:strVal val="visible"/>
                                      </p:to>
                                    </p:set>
                                    <p:anim calcmode="lin" valueType="num">
                                      <p:cBhvr additive="base">
                                        <p:cTn id="29" dur="500" fill="hold"/>
                                        <p:tgtEl>
                                          <p:spTgt spid="11">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1">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1">
                                            <p:txEl>
                                              <p:pRg st="6" end="6"/>
                                            </p:txEl>
                                          </p:spTgt>
                                        </p:tgtEl>
                                        <p:attrNameLst>
                                          <p:attrName>style.visibility</p:attrName>
                                        </p:attrNameLst>
                                      </p:cBhvr>
                                      <p:to>
                                        <p:strVal val="visible"/>
                                      </p:to>
                                    </p:set>
                                    <p:anim calcmode="lin" valueType="num">
                                      <p:cBhvr additive="base">
                                        <p:cTn id="33" dur="500" fill="hold"/>
                                        <p:tgtEl>
                                          <p:spTgt spid="11">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11">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1">
                                            <p:txEl>
                                              <p:pRg st="7" end="7"/>
                                            </p:txEl>
                                          </p:spTgt>
                                        </p:tgtEl>
                                        <p:attrNameLst>
                                          <p:attrName>style.visibility</p:attrName>
                                        </p:attrNameLst>
                                      </p:cBhvr>
                                      <p:to>
                                        <p:strVal val="visible"/>
                                      </p:to>
                                    </p:set>
                                    <p:anim calcmode="lin" valueType="num">
                                      <p:cBhvr additive="base">
                                        <p:cTn id="37" dur="500" fill="hold"/>
                                        <p:tgtEl>
                                          <p:spTgt spid="11">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1">
                                            <p:txEl>
                                              <p:pRg st="7" end="7"/>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1">
                                            <p:txEl>
                                              <p:pRg st="8" end="8"/>
                                            </p:txEl>
                                          </p:spTgt>
                                        </p:tgtEl>
                                        <p:attrNameLst>
                                          <p:attrName>style.visibility</p:attrName>
                                        </p:attrNameLst>
                                      </p:cBhvr>
                                      <p:to>
                                        <p:strVal val="visible"/>
                                      </p:to>
                                    </p:set>
                                    <p:anim calcmode="lin" valueType="num">
                                      <p:cBhvr additive="base">
                                        <p:cTn id="41" dur="500" fill="hold"/>
                                        <p:tgtEl>
                                          <p:spTgt spid="11">
                                            <p:txEl>
                                              <p:pRg st="8" end="8"/>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11">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9999" y="360000"/>
            <a:ext cx="8389703" cy="404704"/>
          </a:xfrm>
        </p:spPr>
        <p:txBody>
          <a:bodyPr/>
          <a:lstStyle/>
          <a:p>
            <a:r>
              <a:rPr lang="en-GB" dirty="0"/>
              <a:t>The challenge part 2 – organisation &amp; methodology</a:t>
            </a:r>
          </a:p>
        </p:txBody>
      </p:sp>
      <p:sp>
        <p:nvSpPr>
          <p:cNvPr id="4" name="Text Placeholder 3"/>
          <p:cNvSpPr>
            <a:spLocks noGrp="1"/>
          </p:cNvSpPr>
          <p:nvPr>
            <p:ph type="body" sz="quarter" idx="13"/>
          </p:nvPr>
        </p:nvSpPr>
        <p:spPr/>
        <p:txBody>
          <a:bodyPr/>
          <a:lstStyle/>
          <a:p>
            <a:r>
              <a:rPr lang="en-GB" dirty="0"/>
              <a:t>DevOps at Ordnance Survey – An Experience Report</a:t>
            </a:r>
          </a:p>
        </p:txBody>
      </p:sp>
      <p:sp>
        <p:nvSpPr>
          <p:cNvPr id="6" name="Oval 5"/>
          <p:cNvSpPr/>
          <p:nvPr/>
        </p:nvSpPr>
        <p:spPr>
          <a:xfrm>
            <a:off x="5599343" y="1268760"/>
            <a:ext cx="3240360" cy="3024336"/>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GB"/>
          </a:p>
        </p:txBody>
      </p:sp>
      <p:sp>
        <p:nvSpPr>
          <p:cNvPr id="7" name="Oval 6"/>
          <p:cNvSpPr/>
          <p:nvPr/>
        </p:nvSpPr>
        <p:spPr>
          <a:xfrm>
            <a:off x="323528" y="1268760"/>
            <a:ext cx="3274828" cy="3023964"/>
          </a:xfrm>
          <a:prstGeom prst="ellips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a:p>
        </p:txBody>
      </p:sp>
      <p:sp>
        <p:nvSpPr>
          <p:cNvPr id="8" name="Rectangle 7"/>
          <p:cNvSpPr/>
          <p:nvPr/>
        </p:nvSpPr>
        <p:spPr>
          <a:xfrm>
            <a:off x="1492890" y="4653136"/>
            <a:ext cx="936104" cy="432048"/>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Dev</a:t>
            </a:r>
          </a:p>
        </p:txBody>
      </p:sp>
      <p:sp>
        <p:nvSpPr>
          <p:cNvPr id="9" name="Rectangle 8"/>
          <p:cNvSpPr/>
          <p:nvPr/>
        </p:nvSpPr>
        <p:spPr>
          <a:xfrm>
            <a:off x="6581066" y="4653136"/>
            <a:ext cx="1276913" cy="504056"/>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b="1" dirty="0"/>
              <a:t>Service Delivery</a:t>
            </a:r>
          </a:p>
        </p:txBody>
      </p:sp>
      <p:cxnSp>
        <p:nvCxnSpPr>
          <p:cNvPr id="11" name="Straight Arrow Connector 10"/>
          <p:cNvCxnSpPr/>
          <p:nvPr/>
        </p:nvCxnSpPr>
        <p:spPr>
          <a:xfrm>
            <a:off x="3799143" y="1772816"/>
            <a:ext cx="1572816" cy="0"/>
          </a:xfrm>
          <a:prstGeom prst="straightConnector1">
            <a:avLst/>
          </a:prstGeom>
          <a:ln w="19050">
            <a:tailEnd type="arrow"/>
          </a:ln>
        </p:spPr>
        <p:style>
          <a:lnRef idx="1">
            <a:schemeClr val="accent6"/>
          </a:lnRef>
          <a:fillRef idx="0">
            <a:schemeClr val="accent6"/>
          </a:fillRef>
          <a:effectRef idx="0">
            <a:schemeClr val="accent6"/>
          </a:effectRef>
          <a:fontRef idx="minor">
            <a:schemeClr val="tx1"/>
          </a:fontRef>
        </p:style>
      </p:cxnSp>
      <p:sp>
        <p:nvSpPr>
          <p:cNvPr id="12" name="TextBox 11"/>
          <p:cNvSpPr txBox="1"/>
          <p:nvPr/>
        </p:nvSpPr>
        <p:spPr>
          <a:xfrm>
            <a:off x="4285700" y="1664804"/>
            <a:ext cx="599702" cy="216024"/>
          </a:xfrm>
          <a:prstGeom prst="rect">
            <a:avLst/>
          </a:prstGeom>
          <a:solidFill>
            <a:schemeClr val="bg1"/>
          </a:solidFill>
        </p:spPr>
        <p:txBody>
          <a:bodyPr vert="horz" wrap="none" lIns="0" tIns="0" rIns="91440" bIns="0" rtlCol="0" anchor="t" anchorCtr="0">
            <a:normAutofit/>
          </a:bodyPr>
          <a:lstStyle/>
          <a:p>
            <a:pPr algn="ctr"/>
            <a:r>
              <a:rPr lang="en-GB" sz="1400" dirty="0"/>
              <a:t>Ticket</a:t>
            </a:r>
          </a:p>
        </p:txBody>
      </p:sp>
      <p:cxnSp>
        <p:nvCxnSpPr>
          <p:cNvPr id="13" name="Straight Arrow Connector 12"/>
          <p:cNvCxnSpPr/>
          <p:nvPr/>
        </p:nvCxnSpPr>
        <p:spPr>
          <a:xfrm flipH="1">
            <a:off x="3799143" y="2007407"/>
            <a:ext cx="1572816" cy="0"/>
          </a:xfrm>
          <a:prstGeom prst="straightConnector1">
            <a:avLst/>
          </a:prstGeom>
          <a:ln w="19050">
            <a:tailEnd type="arrow"/>
          </a:ln>
        </p:spPr>
        <p:style>
          <a:lnRef idx="1">
            <a:schemeClr val="accent6"/>
          </a:lnRef>
          <a:fillRef idx="0">
            <a:schemeClr val="accent6"/>
          </a:fillRef>
          <a:effectRef idx="0">
            <a:schemeClr val="accent6"/>
          </a:effectRef>
          <a:fontRef idx="minor">
            <a:schemeClr val="tx1"/>
          </a:fontRef>
        </p:style>
      </p:cxnSp>
      <p:sp>
        <p:nvSpPr>
          <p:cNvPr id="14" name="TextBox 13"/>
          <p:cNvSpPr txBox="1"/>
          <p:nvPr/>
        </p:nvSpPr>
        <p:spPr>
          <a:xfrm>
            <a:off x="4182292" y="1914242"/>
            <a:ext cx="806517" cy="216024"/>
          </a:xfrm>
          <a:prstGeom prst="rect">
            <a:avLst/>
          </a:prstGeom>
          <a:solidFill>
            <a:schemeClr val="bg1"/>
          </a:solidFill>
        </p:spPr>
        <p:txBody>
          <a:bodyPr vert="horz" wrap="none" lIns="0" tIns="0" rIns="91440" bIns="0" rtlCol="0" anchor="t" anchorCtr="0">
            <a:normAutofit/>
          </a:bodyPr>
          <a:lstStyle/>
          <a:p>
            <a:pPr algn="ctr"/>
            <a:r>
              <a:rPr lang="en-GB" sz="1400" dirty="0"/>
              <a:t>Response</a:t>
            </a:r>
          </a:p>
        </p:txBody>
      </p:sp>
      <p:cxnSp>
        <p:nvCxnSpPr>
          <p:cNvPr id="16" name="Straight Arrow Connector 15"/>
          <p:cNvCxnSpPr/>
          <p:nvPr/>
        </p:nvCxnSpPr>
        <p:spPr>
          <a:xfrm>
            <a:off x="3871151" y="2449835"/>
            <a:ext cx="1500808" cy="0"/>
          </a:xfrm>
          <a:prstGeom prst="straightConnector1">
            <a:avLst/>
          </a:prstGeom>
          <a:ln w="19050">
            <a:tailEnd type="arrow"/>
          </a:ln>
        </p:spPr>
        <p:style>
          <a:lnRef idx="1">
            <a:schemeClr val="accent6"/>
          </a:lnRef>
          <a:fillRef idx="0">
            <a:schemeClr val="accent6"/>
          </a:fillRef>
          <a:effectRef idx="0">
            <a:schemeClr val="accent6"/>
          </a:effectRef>
          <a:fontRef idx="minor">
            <a:schemeClr val="tx1"/>
          </a:fontRef>
        </p:style>
      </p:cxnSp>
      <p:sp>
        <p:nvSpPr>
          <p:cNvPr id="17" name="TextBox 16"/>
          <p:cNvSpPr txBox="1"/>
          <p:nvPr/>
        </p:nvSpPr>
        <p:spPr>
          <a:xfrm>
            <a:off x="4285700" y="2341823"/>
            <a:ext cx="599702" cy="216024"/>
          </a:xfrm>
          <a:prstGeom prst="rect">
            <a:avLst/>
          </a:prstGeom>
          <a:solidFill>
            <a:schemeClr val="bg1"/>
          </a:solidFill>
        </p:spPr>
        <p:txBody>
          <a:bodyPr vert="horz" wrap="none" lIns="0" tIns="0" rIns="91440" bIns="0" rtlCol="0" anchor="t" anchorCtr="0">
            <a:normAutofit/>
          </a:bodyPr>
          <a:lstStyle/>
          <a:p>
            <a:pPr algn="ctr"/>
            <a:r>
              <a:rPr lang="en-GB" sz="1400" dirty="0"/>
              <a:t>Ticket</a:t>
            </a:r>
          </a:p>
        </p:txBody>
      </p:sp>
      <p:cxnSp>
        <p:nvCxnSpPr>
          <p:cNvPr id="18" name="Straight Arrow Connector 17"/>
          <p:cNvCxnSpPr/>
          <p:nvPr/>
        </p:nvCxnSpPr>
        <p:spPr>
          <a:xfrm flipH="1">
            <a:off x="3799143" y="2684426"/>
            <a:ext cx="1572816" cy="0"/>
          </a:xfrm>
          <a:prstGeom prst="straightConnector1">
            <a:avLst/>
          </a:prstGeom>
          <a:ln w="19050">
            <a:tailEnd type="arrow"/>
          </a:ln>
        </p:spPr>
        <p:style>
          <a:lnRef idx="1">
            <a:schemeClr val="accent6"/>
          </a:lnRef>
          <a:fillRef idx="0">
            <a:schemeClr val="accent6"/>
          </a:fillRef>
          <a:effectRef idx="0">
            <a:schemeClr val="accent6"/>
          </a:effectRef>
          <a:fontRef idx="minor">
            <a:schemeClr val="tx1"/>
          </a:fontRef>
        </p:style>
      </p:cxnSp>
      <p:sp>
        <p:nvSpPr>
          <p:cNvPr id="19" name="TextBox 18"/>
          <p:cNvSpPr txBox="1"/>
          <p:nvPr/>
        </p:nvSpPr>
        <p:spPr>
          <a:xfrm>
            <a:off x="4182292" y="2591261"/>
            <a:ext cx="806517" cy="216024"/>
          </a:xfrm>
          <a:prstGeom prst="rect">
            <a:avLst/>
          </a:prstGeom>
          <a:solidFill>
            <a:schemeClr val="bg1"/>
          </a:solidFill>
        </p:spPr>
        <p:txBody>
          <a:bodyPr vert="horz" wrap="none" lIns="0" tIns="0" rIns="91440" bIns="0" rtlCol="0" anchor="t" anchorCtr="0">
            <a:normAutofit/>
          </a:bodyPr>
          <a:lstStyle/>
          <a:p>
            <a:pPr algn="ctr"/>
            <a:r>
              <a:rPr lang="en-GB" sz="1400" dirty="0"/>
              <a:t>Response</a:t>
            </a:r>
          </a:p>
        </p:txBody>
      </p:sp>
      <p:cxnSp>
        <p:nvCxnSpPr>
          <p:cNvPr id="25" name="Straight Arrow Connector 24"/>
          <p:cNvCxnSpPr/>
          <p:nvPr/>
        </p:nvCxnSpPr>
        <p:spPr>
          <a:xfrm>
            <a:off x="3828580" y="3069696"/>
            <a:ext cx="1572816" cy="0"/>
          </a:xfrm>
          <a:prstGeom prst="straightConnector1">
            <a:avLst/>
          </a:prstGeom>
          <a:ln w="19050">
            <a:tailEnd type="arrow"/>
          </a:ln>
        </p:spPr>
        <p:style>
          <a:lnRef idx="1">
            <a:schemeClr val="accent6"/>
          </a:lnRef>
          <a:fillRef idx="0">
            <a:schemeClr val="accent6"/>
          </a:fillRef>
          <a:effectRef idx="0">
            <a:schemeClr val="accent6"/>
          </a:effectRef>
          <a:fontRef idx="minor">
            <a:schemeClr val="tx1"/>
          </a:fontRef>
        </p:style>
      </p:cxnSp>
      <p:sp>
        <p:nvSpPr>
          <p:cNvPr id="26" name="TextBox 25"/>
          <p:cNvSpPr txBox="1"/>
          <p:nvPr/>
        </p:nvSpPr>
        <p:spPr>
          <a:xfrm>
            <a:off x="4315137" y="2961684"/>
            <a:ext cx="599702" cy="216024"/>
          </a:xfrm>
          <a:prstGeom prst="rect">
            <a:avLst/>
          </a:prstGeom>
          <a:solidFill>
            <a:schemeClr val="bg1"/>
          </a:solidFill>
        </p:spPr>
        <p:txBody>
          <a:bodyPr vert="horz" wrap="none" lIns="0" tIns="0" rIns="91440" bIns="0" rtlCol="0" anchor="t" anchorCtr="0">
            <a:normAutofit/>
          </a:bodyPr>
          <a:lstStyle/>
          <a:p>
            <a:pPr algn="ctr"/>
            <a:r>
              <a:rPr lang="en-GB" sz="1400" dirty="0"/>
              <a:t>Ticket</a:t>
            </a:r>
          </a:p>
        </p:txBody>
      </p:sp>
      <p:cxnSp>
        <p:nvCxnSpPr>
          <p:cNvPr id="27" name="Straight Arrow Connector 26"/>
          <p:cNvCxnSpPr/>
          <p:nvPr/>
        </p:nvCxnSpPr>
        <p:spPr>
          <a:xfrm flipH="1">
            <a:off x="3828580" y="3304287"/>
            <a:ext cx="1572816" cy="0"/>
          </a:xfrm>
          <a:prstGeom prst="straightConnector1">
            <a:avLst/>
          </a:prstGeom>
          <a:ln w="19050">
            <a:tailEnd type="arrow"/>
          </a:ln>
        </p:spPr>
        <p:style>
          <a:lnRef idx="1">
            <a:schemeClr val="accent6"/>
          </a:lnRef>
          <a:fillRef idx="0">
            <a:schemeClr val="accent6"/>
          </a:fillRef>
          <a:effectRef idx="0">
            <a:schemeClr val="accent6"/>
          </a:effectRef>
          <a:fontRef idx="minor">
            <a:schemeClr val="tx1"/>
          </a:fontRef>
        </p:style>
      </p:cxnSp>
      <p:sp>
        <p:nvSpPr>
          <p:cNvPr id="28" name="TextBox 27"/>
          <p:cNvSpPr txBox="1"/>
          <p:nvPr/>
        </p:nvSpPr>
        <p:spPr>
          <a:xfrm>
            <a:off x="4211729" y="3211122"/>
            <a:ext cx="806517" cy="216024"/>
          </a:xfrm>
          <a:prstGeom prst="rect">
            <a:avLst/>
          </a:prstGeom>
          <a:solidFill>
            <a:schemeClr val="bg1"/>
          </a:solidFill>
        </p:spPr>
        <p:txBody>
          <a:bodyPr vert="horz" wrap="none" lIns="0" tIns="0" rIns="91440" bIns="0" rtlCol="0" anchor="t" anchorCtr="0">
            <a:normAutofit/>
          </a:bodyPr>
          <a:lstStyle/>
          <a:p>
            <a:pPr algn="ctr"/>
            <a:r>
              <a:rPr lang="en-GB" sz="1400" dirty="0"/>
              <a:t>Response</a:t>
            </a:r>
          </a:p>
        </p:txBody>
      </p:sp>
      <p:cxnSp>
        <p:nvCxnSpPr>
          <p:cNvPr id="29" name="Straight Arrow Connector 28"/>
          <p:cNvCxnSpPr/>
          <p:nvPr/>
        </p:nvCxnSpPr>
        <p:spPr>
          <a:xfrm>
            <a:off x="3900588" y="3746715"/>
            <a:ext cx="1500808" cy="0"/>
          </a:xfrm>
          <a:prstGeom prst="straightConnector1">
            <a:avLst/>
          </a:prstGeom>
          <a:ln w="19050">
            <a:tailEnd type="arrow"/>
          </a:ln>
        </p:spPr>
        <p:style>
          <a:lnRef idx="1">
            <a:schemeClr val="accent6"/>
          </a:lnRef>
          <a:fillRef idx="0">
            <a:schemeClr val="accent6"/>
          </a:fillRef>
          <a:effectRef idx="0">
            <a:schemeClr val="accent6"/>
          </a:effectRef>
          <a:fontRef idx="minor">
            <a:schemeClr val="tx1"/>
          </a:fontRef>
        </p:style>
      </p:cxnSp>
      <p:sp>
        <p:nvSpPr>
          <p:cNvPr id="30" name="TextBox 29"/>
          <p:cNvSpPr txBox="1"/>
          <p:nvPr/>
        </p:nvSpPr>
        <p:spPr>
          <a:xfrm>
            <a:off x="4315137" y="3638703"/>
            <a:ext cx="599702" cy="216024"/>
          </a:xfrm>
          <a:prstGeom prst="rect">
            <a:avLst/>
          </a:prstGeom>
          <a:solidFill>
            <a:schemeClr val="bg1"/>
          </a:solidFill>
        </p:spPr>
        <p:txBody>
          <a:bodyPr vert="horz" wrap="none" lIns="0" tIns="0" rIns="91440" bIns="0" rtlCol="0" anchor="t" anchorCtr="0">
            <a:normAutofit/>
          </a:bodyPr>
          <a:lstStyle/>
          <a:p>
            <a:pPr algn="ctr"/>
            <a:r>
              <a:rPr lang="en-GB" sz="1400" dirty="0"/>
              <a:t>Ticket</a:t>
            </a:r>
          </a:p>
        </p:txBody>
      </p:sp>
      <p:cxnSp>
        <p:nvCxnSpPr>
          <p:cNvPr id="31" name="Straight Arrow Connector 30"/>
          <p:cNvCxnSpPr/>
          <p:nvPr/>
        </p:nvCxnSpPr>
        <p:spPr>
          <a:xfrm flipH="1">
            <a:off x="3828580" y="3981306"/>
            <a:ext cx="1572816" cy="0"/>
          </a:xfrm>
          <a:prstGeom prst="straightConnector1">
            <a:avLst/>
          </a:prstGeom>
          <a:ln w="19050">
            <a:tailEnd type="arrow"/>
          </a:ln>
        </p:spPr>
        <p:style>
          <a:lnRef idx="1">
            <a:schemeClr val="accent6"/>
          </a:lnRef>
          <a:fillRef idx="0">
            <a:schemeClr val="accent6"/>
          </a:fillRef>
          <a:effectRef idx="0">
            <a:schemeClr val="accent6"/>
          </a:effectRef>
          <a:fontRef idx="minor">
            <a:schemeClr val="tx1"/>
          </a:fontRef>
        </p:style>
      </p:cxnSp>
      <p:sp>
        <p:nvSpPr>
          <p:cNvPr id="32" name="TextBox 31"/>
          <p:cNvSpPr txBox="1"/>
          <p:nvPr/>
        </p:nvSpPr>
        <p:spPr>
          <a:xfrm>
            <a:off x="4211729" y="3888141"/>
            <a:ext cx="806517" cy="216024"/>
          </a:xfrm>
          <a:prstGeom prst="rect">
            <a:avLst/>
          </a:prstGeom>
          <a:solidFill>
            <a:schemeClr val="bg1"/>
          </a:solidFill>
        </p:spPr>
        <p:txBody>
          <a:bodyPr vert="horz" wrap="none" lIns="0" tIns="0" rIns="91440" bIns="0" rtlCol="0" anchor="t" anchorCtr="0">
            <a:normAutofit/>
          </a:bodyPr>
          <a:lstStyle/>
          <a:p>
            <a:pPr algn="ctr"/>
            <a:r>
              <a:rPr lang="en-GB" sz="1400" dirty="0"/>
              <a:t>Response</a:t>
            </a:r>
          </a:p>
        </p:txBody>
      </p:sp>
      <p:sp>
        <p:nvSpPr>
          <p:cNvPr id="24" name="Text Placeholder 3"/>
          <p:cNvSpPr>
            <a:spLocks noGrp="1"/>
          </p:cNvSpPr>
          <p:nvPr>
            <p:ph type="body" sz="quarter" idx="12"/>
          </p:nvPr>
        </p:nvSpPr>
        <p:spPr>
          <a:xfrm>
            <a:off x="356565" y="5445224"/>
            <a:ext cx="8229600" cy="576064"/>
          </a:xfrm>
        </p:spPr>
        <p:txBody>
          <a:bodyPr>
            <a:normAutofit/>
          </a:bodyPr>
          <a:lstStyle/>
          <a:p>
            <a:r>
              <a:rPr lang="en-GB" sz="1400" i="1" dirty="0"/>
              <a:t>Reference - Matthew Skelton – What team structure is right for DevOps to flourish?</a:t>
            </a:r>
          </a:p>
          <a:p>
            <a:r>
              <a:rPr lang="en-GB" sz="1400" i="1" u="sng" dirty="0">
                <a:hlinkClick r:id="rId3"/>
              </a:rPr>
              <a:t>http://blog.matthewskelton.net/2013/10/22/what-team-structure-is-right-for-devops-to-flourish/</a:t>
            </a:r>
            <a:endParaRPr lang="en-GB" sz="1400" i="1" dirty="0"/>
          </a:p>
          <a:p>
            <a:endParaRPr lang="en-GB" sz="1400" dirty="0"/>
          </a:p>
        </p:txBody>
      </p:sp>
      <p:sp>
        <p:nvSpPr>
          <p:cNvPr id="33" name="TextBox 32"/>
          <p:cNvSpPr txBox="1"/>
          <p:nvPr/>
        </p:nvSpPr>
        <p:spPr>
          <a:xfrm>
            <a:off x="6581066" y="2389342"/>
            <a:ext cx="1296144" cy="619862"/>
          </a:xfrm>
          <a:prstGeom prst="rect">
            <a:avLst/>
          </a:prstGeom>
          <a:solidFill>
            <a:schemeClr val="bg1"/>
          </a:solidFill>
          <a:ln>
            <a:solidFill>
              <a:schemeClr val="bg1">
                <a:lumMod val="65000"/>
              </a:schemeClr>
            </a:solidFill>
            <a:prstDash val="dash"/>
          </a:ln>
        </p:spPr>
        <p:txBody>
          <a:bodyPr vert="horz" wrap="none" lIns="0" tIns="0" rIns="91440" bIns="0" rtlCol="0" anchor="t" anchorCtr="0">
            <a:noAutofit/>
          </a:bodyPr>
          <a:lstStyle/>
          <a:p>
            <a:pPr algn="ctr"/>
            <a:r>
              <a:rPr lang="en-GB" sz="2000" i="1" dirty="0"/>
              <a:t>ITIL </a:t>
            </a:r>
          </a:p>
          <a:p>
            <a:pPr algn="ctr"/>
            <a:r>
              <a:rPr lang="en-GB" sz="2000" i="1" dirty="0"/>
              <a:t>framework</a:t>
            </a:r>
          </a:p>
        </p:txBody>
      </p:sp>
      <p:sp>
        <p:nvSpPr>
          <p:cNvPr id="34" name="TextBox 33"/>
          <p:cNvSpPr txBox="1"/>
          <p:nvPr/>
        </p:nvSpPr>
        <p:spPr>
          <a:xfrm>
            <a:off x="1043608" y="2389342"/>
            <a:ext cx="1565406" cy="619862"/>
          </a:xfrm>
          <a:prstGeom prst="rect">
            <a:avLst/>
          </a:prstGeom>
          <a:solidFill>
            <a:schemeClr val="bg1"/>
          </a:solidFill>
          <a:ln>
            <a:solidFill>
              <a:schemeClr val="bg1">
                <a:lumMod val="65000"/>
              </a:schemeClr>
            </a:solidFill>
            <a:prstDash val="dash"/>
          </a:ln>
        </p:spPr>
        <p:txBody>
          <a:bodyPr vert="horz" wrap="none" lIns="0" tIns="0" rIns="91440" bIns="0" rtlCol="0" anchor="t" anchorCtr="0">
            <a:noAutofit/>
          </a:bodyPr>
          <a:lstStyle/>
          <a:p>
            <a:pPr algn="ctr"/>
            <a:r>
              <a:rPr lang="en-GB" sz="2000" i="1" dirty="0"/>
              <a:t>Agile </a:t>
            </a:r>
          </a:p>
          <a:p>
            <a:pPr algn="ctr"/>
            <a:r>
              <a:rPr lang="en-GB" sz="2000" i="1" dirty="0"/>
              <a:t>methodology</a:t>
            </a:r>
          </a:p>
        </p:txBody>
      </p:sp>
    </p:spTree>
    <p:extLst>
      <p:ext uri="{BB962C8B-B14F-4D97-AF65-F5344CB8AC3E}">
        <p14:creationId xmlns:p14="http://schemas.microsoft.com/office/powerpoint/2010/main" val="2938746259"/>
      </p:ext>
    </p:extLst>
  </p:cSld>
  <p:clrMapOvr>
    <a:masterClrMapping/>
  </p:clrMapOvr>
</p:sld>
</file>

<file path=ppt/theme/theme1.xml><?xml version="1.0" encoding="utf-8"?>
<a:theme xmlns:a="http://schemas.openxmlformats.org/drawingml/2006/main" name="OS Presentation - orange">
  <a:themeElements>
    <a:clrScheme name="OS colours">
      <a:dk1>
        <a:srgbClr val="3C3C3C"/>
      </a:dk1>
      <a:lt1>
        <a:srgbClr val="FFFFFF"/>
      </a:lt1>
      <a:dk2>
        <a:srgbClr val="5DC5EA"/>
      </a:dk2>
      <a:lt2>
        <a:srgbClr val="E8E8E8"/>
      </a:lt2>
      <a:accent1>
        <a:srgbClr val="D4DDEA"/>
      </a:accent1>
      <a:accent2>
        <a:srgbClr val="B50056"/>
      </a:accent2>
      <a:accent3>
        <a:srgbClr val="AECC53"/>
      </a:accent3>
      <a:accent4>
        <a:srgbClr val="453C90"/>
      </a:accent4>
      <a:accent5>
        <a:srgbClr val="F7A70B"/>
      </a:accent5>
      <a:accent6>
        <a:srgbClr val="8F6FA0"/>
      </a:accent6>
      <a:hlink>
        <a:srgbClr val="3C3C3C"/>
      </a:hlink>
      <a:folHlink>
        <a:srgbClr val="24A6A4"/>
      </a:folHlink>
    </a:clrScheme>
    <a:fontScheme name="OS fonts">
      <a:majorFont>
        <a:latin typeface="Gill Sans MT"/>
        <a:ea typeface=""/>
        <a:cs typeface=""/>
      </a:majorFont>
      <a:minorFont>
        <a:latin typeface="Source Sans Pr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0" tIns="0" rIns="91440" bIns="0" rtlCol="0" anchor="t" anchorCtr="0">
        <a:normAutofit/>
      </a:bodyPr>
      <a:lstStyle>
        <a:defPPr>
          <a:defRPr sz="2500" dirty="0"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21798</TotalTime>
  <Words>2743</Words>
  <Application>Microsoft Office PowerPoint</Application>
  <PresentationFormat>On-screen Show (4:3)</PresentationFormat>
  <Paragraphs>638</Paragraphs>
  <Slides>39</Slides>
  <Notes>27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vt:lpstr>
      <vt:lpstr>Calibri</vt:lpstr>
      <vt:lpstr>Cooper Std Black</vt:lpstr>
      <vt:lpstr>Gill Sans MT</vt:lpstr>
      <vt:lpstr>Source Sans Pro</vt:lpstr>
      <vt:lpstr>Source Sans Pro Semibold</vt:lpstr>
      <vt:lpstr>Times New Roman</vt:lpstr>
      <vt:lpstr>OS Presentation - orange</vt:lpstr>
      <vt:lpstr>Devops At ORDNANCE SURVEY: Turning the dinosaur into a unicorn</vt:lpstr>
      <vt:lpstr>PowerPoint Presentation</vt:lpstr>
      <vt:lpstr>About me</vt:lpstr>
      <vt:lpstr>OS business context</vt:lpstr>
      <vt:lpstr>OS Information systems structure</vt:lpstr>
      <vt:lpstr>PowerPoint Presentation</vt:lpstr>
      <vt:lpstr>The business drivers</vt:lpstr>
      <vt:lpstr>The challenge part 1 - technology </vt:lpstr>
      <vt:lpstr>The challenge part 2 – organisation &amp; methodology</vt:lpstr>
      <vt:lpstr>PowerPoint Presentation</vt:lpstr>
      <vt:lpstr>Value stream analysis of feature delivery</vt:lpstr>
      <vt:lpstr>Infrastructure provisioning metrics</vt:lpstr>
      <vt:lpstr>PowerPoint Presentation</vt:lpstr>
      <vt:lpstr>How do you start?</vt:lpstr>
      <vt:lpstr>How do you start?</vt:lpstr>
      <vt:lpstr>Step 1 - Org changes</vt:lpstr>
      <vt:lpstr>Step 2 – automation</vt:lpstr>
      <vt:lpstr>automation</vt:lpstr>
      <vt:lpstr>Infrastructure delivery pipeline</vt:lpstr>
      <vt:lpstr>Work is shifted left</vt:lpstr>
      <vt:lpstr>PowerPoint Presentation</vt:lpstr>
      <vt:lpstr>Measuring progress</vt:lpstr>
      <vt:lpstr>PowerPoint Presentation</vt:lpstr>
      <vt:lpstr>Single Common backlog</vt:lpstr>
      <vt:lpstr>Bring operations closer</vt:lpstr>
      <vt:lpstr>Work shifted left &amp; up</vt:lpstr>
      <vt:lpstr>Measuring success</vt:lpstr>
      <vt:lpstr>Success enables further rollout</vt:lpstr>
      <vt:lpstr>Measuring success – provisioning stats</vt:lpstr>
      <vt:lpstr>Measuring success – reducing the noise</vt:lpstr>
      <vt:lpstr>Measuring success – the knock-on effect</vt:lpstr>
      <vt:lpstr>Intangible success</vt:lpstr>
      <vt:lpstr>PowerPoint Presentation</vt:lpstr>
      <vt:lpstr>Lessons learned</vt:lpstr>
      <vt:lpstr>PowerPoint Presentation</vt:lpstr>
      <vt:lpstr>Where to next?</vt:lpstr>
      <vt:lpstr>Future org model?</vt:lpstr>
      <vt:lpstr>Where to next?</vt:lpstr>
      <vt:lpstr>PowerPoint Presentation</vt:lpstr>
    </vt:vector>
  </TitlesOfParts>
  <Company>Ordnance Survey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Keith.Watson@os.uk;Simon.Parkes@os.uk</dc:creator>
  <cp:lastModifiedBy>Simon Parkes</cp:lastModifiedBy>
  <cp:revision>649</cp:revision>
  <dcterms:created xsi:type="dcterms:W3CDTF">2015-01-21T08:59:32Z</dcterms:created>
  <dcterms:modified xsi:type="dcterms:W3CDTF">2016-07-01T08:31:34Z</dcterms:modified>
</cp:coreProperties>
</file>

<file path=docProps/thumbnail.jpeg>
</file>